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2" r:id="rId16"/>
    <p:sldId id="276" r:id="rId17"/>
    <p:sldId id="277" r:id="rId18"/>
    <p:sldId id="261" r:id="rId19"/>
    <p:sldId id="278" r:id="rId20"/>
    <p:sldId id="279" r:id="rId21"/>
    <p:sldId id="281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73" r:id="rId32"/>
    <p:sldId id="274" r:id="rId33"/>
    <p:sldId id="283" r:id="rId34"/>
    <p:sldId id="292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82975" autoAdjust="0"/>
  </p:normalViewPr>
  <p:slideViewPr>
    <p:cSldViewPr>
      <p:cViewPr varScale="1">
        <p:scale>
          <a:sx n="60" d="100"/>
          <a:sy n="60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Buna </a:t>
            </a:r>
            <a:r>
              <a:rPr lang="en-US" dirty="0" err="1" smtClean="0"/>
              <a:t>ziua</a:t>
            </a:r>
            <a:r>
              <a:rPr lang="en-US" dirty="0" smtClean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 smtClean="0"/>
              <a:t>Numele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</a:t>
            </a:r>
            <a:r>
              <a:rPr lang="en-US" baseline="0" dirty="0" smtClean="0"/>
              <a:t> …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azi</a:t>
            </a:r>
            <a:r>
              <a:rPr lang="en-US" baseline="0" dirty="0" smtClean="0"/>
              <a:t> </a:t>
            </a:r>
            <a:endParaRPr lang="ro-RO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L</a:t>
            </a:r>
            <a:r>
              <a:rPr lang="ro-RO" baseline="0" dirty="0" smtClean="0"/>
              <a:t>e zic pe cele coloratea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Din </a:t>
            </a:r>
            <a:r>
              <a:rPr lang="en-US" baseline="0" dirty="0" err="1" smtClean="0"/>
              <a:t>harta</a:t>
            </a:r>
            <a:r>
              <a:rPr lang="en-US" baseline="0" dirty="0" smtClean="0"/>
              <a:t> mental</a:t>
            </a:r>
            <a:r>
              <a:rPr lang="ro-RO" baseline="0" dirty="0" smtClean="0"/>
              <a:t>ă ...ramificările acestea m-au ajutat să inteleg ce in dezvoltarea unui produs embedded(arduino + bluetooth) </a:t>
            </a:r>
          </a:p>
          <a:p>
            <a:r>
              <a:rPr lang="ro-RO" baseline="0" dirty="0" smtClean="0"/>
              <a:t>Trebe sa tin cont de : mencanica , electronica ,testare, ce vrea clientul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Concluzie :</a:t>
            </a:r>
            <a:r>
              <a:rPr lang="ro-RO" baseline="0" dirty="0" smtClean="0"/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Dacă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folosi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aparatură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cât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bună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și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să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folosesc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potențial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maxim ,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sistemul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putea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folosit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cât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locuri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o-RO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Deloitte .. In caz ca vreau sa comercializez</a:t>
            </a:r>
            <a:r>
              <a:rPr lang="ro-RO" baseline="0" dirty="0" smtClean="0"/>
              <a:t> produsul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Prin</a:t>
            </a:r>
            <a:r>
              <a:rPr lang="ro-RO" baseline="0" dirty="0" smtClean="0"/>
              <a:t> analiza swot am văzut că </a:t>
            </a:r>
          </a:p>
          <a:p>
            <a:r>
              <a:rPr lang="ro-RO" baseline="0" dirty="0" smtClean="0"/>
              <a:t>	- intern : aplicatie usor de folosit ...dar depinde 100% de aparatura</a:t>
            </a:r>
          </a:p>
          <a:p>
            <a:r>
              <a:rPr lang="ro-RO" baseline="0" dirty="0" smtClean="0"/>
              <a:t>	- externa : pret scăzut ...dar mod de predare fluctueaza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o-RO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Detaliază</a:t>
            </a:r>
            <a:r>
              <a:rPr lang="ro-RO" baseline="0" dirty="0" smtClean="0"/>
              <a:t> sarcinile pentru gasirea unei solutii implementabile :</a:t>
            </a:r>
          </a:p>
          <a:p>
            <a:r>
              <a:rPr lang="ro-RO" baseline="0" dirty="0" smtClean="0"/>
              <a:t>	- Comunicatii de date rapide : Arduino bun -</a:t>
            </a:r>
            <a:r>
              <a:rPr lang="en-US" baseline="0" dirty="0" smtClean="0"/>
              <a:t>&gt;</a:t>
            </a:r>
            <a:r>
              <a:rPr lang="en-US" baseline="0" dirty="0" err="1" smtClean="0"/>
              <a:t>realizare</a:t>
            </a:r>
            <a:r>
              <a:rPr lang="en-US" baseline="0" dirty="0" smtClean="0"/>
              <a:t> parte hardware </a:t>
            </a:r>
            <a:r>
              <a:rPr lang="en-US" baseline="0" dirty="0" err="1" smtClean="0"/>
              <a:t>buna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Acesta va cuprinde</a:t>
            </a:r>
            <a:r>
              <a:rPr lang="ro-RO" baseline="0" dirty="0" smtClean="0"/>
              <a:t> : Tehnici/metode ce tin de Creativitate</a:t>
            </a:r>
          </a:p>
          <a:p>
            <a:r>
              <a:rPr lang="ro-RO" baseline="0" dirty="0" smtClean="0"/>
              <a:t>                             +Management inovație</a:t>
            </a:r>
          </a:p>
          <a:p>
            <a:r>
              <a:rPr lang="ro-RO" baseline="0" dirty="0" smtClean="0"/>
              <a:t>	          si concluzii</a:t>
            </a:r>
          </a:p>
          <a:p>
            <a:r>
              <a:rPr lang="ro-RO" baseline="0" dirty="0" smtClean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Aplicația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depinde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foarte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resursele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echipamentele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folosită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Pentru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viteză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bună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costurile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în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general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Sistemul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video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depinde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video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care o are PC-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Explic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fiecare</a:t>
            </a:r>
            <a:r>
              <a:rPr lang="en-US" baseline="0" dirty="0" smtClean="0"/>
              <a:t> concept – </a:t>
            </a:r>
            <a:r>
              <a:rPr lang="en-US" baseline="0" dirty="0" err="1" smtClean="0"/>
              <a:t>fotografiere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programatica</a:t>
            </a:r>
            <a:endParaRPr lang="en-US" baseline="0" dirty="0" smtClean="0"/>
          </a:p>
          <a:p>
            <a:r>
              <a:rPr lang="en-US" baseline="0" dirty="0" smtClean="0"/>
              <a:t>	             - </a:t>
            </a:r>
            <a:r>
              <a:rPr lang="en-US" baseline="0" dirty="0" err="1" smtClean="0"/>
              <a:t>editare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decupare</a:t>
            </a:r>
            <a:r>
              <a:rPr lang="en-US" baseline="0" dirty="0" smtClean="0"/>
              <a:t> , m</a:t>
            </a:r>
            <a:r>
              <a:rPr lang="ro-RO" baseline="0" dirty="0" smtClean="0"/>
              <a:t>ărire , micșorare etc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Mi-a atras atenția :</a:t>
            </a:r>
            <a:r>
              <a:rPr lang="ro-RO" baseline="0" dirty="0" smtClean="0"/>
              <a:t> </a:t>
            </a:r>
            <a:r>
              <a:rPr lang="ro-RO" dirty="0" smtClean="0"/>
              <a:t>Zic ultima :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O</a:t>
            </a:r>
            <a:r>
              <a:rPr lang="ro-RO" baseline="0" dirty="0" smtClean="0"/>
              <a:t> aplicatia care controlează o camera foto(PC ,mobila) prin care fac poze unei table albe si reproiectează pozele peste tablă(calibrate ,editate , ca si prezentare)</a:t>
            </a:r>
          </a:p>
          <a:p>
            <a:r>
              <a:rPr lang="ro-RO" baseline="0" dirty="0" smtClean="0"/>
              <a:t>Fiind utilă la predat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wpf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grafica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Fire de </a:t>
            </a:r>
            <a:r>
              <a:rPr lang="en-US" baseline="0" dirty="0" err="1" smtClean="0"/>
              <a:t>excutie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…</a:t>
            </a:r>
          </a:p>
          <a:p>
            <a:pPr>
              <a:buFontTx/>
              <a:buChar char="-"/>
            </a:pPr>
            <a:r>
              <a:rPr lang="en-US" baseline="0" dirty="0" smtClean="0"/>
              <a:t> </a:t>
            </a:r>
            <a:r>
              <a:rPr lang="en-US" baseline="0" dirty="0" err="1" smtClean="0"/>
              <a:t>biblioteci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Arduino</a:t>
            </a:r>
            <a:r>
              <a:rPr lang="ro-RO" baseline="0" dirty="0" smtClean="0"/>
              <a:t> Uno – potrivit pentru aplicații simple 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-Mobil</a:t>
            </a:r>
            <a:r>
              <a:rPr lang="ro-RO" baseline="0" dirty="0" smtClean="0"/>
              <a:t> : Telecomanda</a:t>
            </a:r>
          </a:p>
          <a:p>
            <a:r>
              <a:rPr lang="ro-RO" baseline="0" dirty="0" smtClean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Așezarea</a:t>
            </a:r>
            <a:r>
              <a:rPr lang="ro-RO" baseline="0" dirty="0" smtClean="0"/>
              <a:t> – unghiuri ...poze distorsionate</a:t>
            </a:r>
          </a:p>
          <a:p>
            <a:r>
              <a:rPr lang="ro-RO" baseline="0" smtClean="0"/>
              <a:t>Calitatea – Aparat foto , PC – procesare frameuri și imagini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6/21/2018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 smtClean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629401" cy="1982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2800" cap="none" dirty="0" smtClean="0">
                <a:solidFill>
                  <a:srgbClr val="0070C0"/>
                </a:solidFill>
                <a:latin typeface="+mn-lt"/>
                <a:cs typeface="Times New Roman" pitchFamily="18" charset="0"/>
              </a:rPr>
              <a:t>-Proiect de Diplomă- </a:t>
            </a: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Aplicație Desktop și mobilă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pentru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fotografierea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, 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editarea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afișarea cursurilor proiectate</a:t>
            </a:r>
            <a:endParaRPr lang="ro-RO" sz="2800" cap="none" dirty="0">
              <a:solidFill>
                <a:schemeClr val="accent2">
                  <a:lumMod val="75000"/>
                </a:schemeClr>
              </a:solidFill>
              <a:latin typeface="+mn-lt"/>
              <a:cs typeface="Segoe UI Light" pitchFamily="34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895600" y="51816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 smtClean="0">
                <a:solidFill>
                  <a:schemeClr val="tx1"/>
                </a:solidFill>
              </a:rPr>
              <a:t>Coordonator</a:t>
            </a:r>
            <a:r>
              <a:rPr lang="en-US" b="0" dirty="0" smtClean="0">
                <a:solidFill>
                  <a:schemeClr val="tx1"/>
                </a:solidFill>
              </a:rPr>
              <a:t>  </a:t>
            </a:r>
            <a:r>
              <a:rPr lang="ro-RO" b="0" dirty="0" smtClean="0">
                <a:solidFill>
                  <a:schemeClr val="tx1"/>
                </a:solidFill>
              </a:rPr>
              <a:t>științific:</a:t>
            </a:r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      </a:t>
            </a:r>
            <a:r>
              <a:rPr lang="en-US" b="0" dirty="0" err="1" smtClean="0">
                <a:solidFill>
                  <a:schemeClr val="tx1"/>
                </a:solidFill>
              </a:rPr>
              <a:t>Autor</a:t>
            </a:r>
            <a:r>
              <a:rPr lang="en-US" b="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ro-RO" b="0" dirty="0" smtClean="0">
                <a:solidFill>
                  <a:schemeClr val="tx1"/>
                </a:solidFill>
              </a:rPr>
              <a:t>Ș.l Dr</a:t>
            </a:r>
            <a:r>
              <a:rPr lang="ro-RO" b="0" dirty="0" smtClean="0">
                <a:solidFill>
                  <a:schemeClr val="tx1"/>
                </a:solidFill>
              </a:rPr>
              <a:t>. Ing. Ovidiu BANIAȘ                       </a:t>
            </a:r>
            <a:r>
              <a:rPr lang="en-US" b="0" dirty="0" smtClean="0">
                <a:solidFill>
                  <a:schemeClr val="tx1"/>
                </a:solidFill>
              </a:rPr>
              <a:t>Paul-Florin TARCE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</a:t>
            </a:r>
            <a:r>
              <a:rPr lang="en-US" b="0" dirty="0" err="1" smtClean="0">
                <a:solidFill>
                  <a:schemeClr val="tx1"/>
                </a:solidFill>
              </a:rPr>
              <a:t>Timi</a:t>
            </a:r>
            <a:r>
              <a:rPr lang="ro-RO" b="0" dirty="0" smtClean="0">
                <a:solidFill>
                  <a:schemeClr val="tx1"/>
                </a:solidFill>
              </a:rPr>
              <a:t>ș</a:t>
            </a:r>
            <a:r>
              <a:rPr lang="en-US" b="0" dirty="0" err="1" smtClean="0">
                <a:solidFill>
                  <a:schemeClr val="tx1"/>
                </a:solidFill>
              </a:rPr>
              <a:t>oara</a:t>
            </a:r>
            <a:r>
              <a:rPr lang="en-US" b="0" dirty="0" smtClean="0">
                <a:solidFill>
                  <a:schemeClr val="tx1"/>
                </a:solidFill>
              </a:rPr>
              <a:t>, </a:t>
            </a:r>
            <a:r>
              <a:rPr lang="en-US" b="0" dirty="0" err="1" smtClean="0">
                <a:solidFill>
                  <a:schemeClr val="tx1"/>
                </a:solidFill>
              </a:rPr>
              <a:t>Iunie</a:t>
            </a:r>
            <a:r>
              <a:rPr lang="en-US" b="0" dirty="0" smtClean="0">
                <a:solidFill>
                  <a:schemeClr val="tx1"/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</a:t>
            </a:r>
            <a:r>
              <a:rPr lang="en-US" sz="1600" b="1" dirty="0" smtClean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 smtClean="0">
                <a:solidFill>
                  <a:srgbClr val="0070C0"/>
                </a:solidFill>
              </a:rPr>
              <a:t>5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ro-RO" sz="2800" b="1" cap="none" dirty="0" smtClean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 smtClean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dirty="0" err="1" smtClean="0"/>
              <a:t>rfa</a:t>
            </a:r>
            <a:r>
              <a:rPr lang="ro-RO" sz="1600" dirty="0" smtClean="0"/>
              <a:t>ță de editare a fotografiilor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dirty="0" smtClean="0"/>
              <a:t>ță conexiune serială(USB)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 smtClean="0"/>
              <a:t>	Bluetooth HC-0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ro-RO" dirty="0" smtClean="0"/>
              <a:t>Funcționarea bună sistemului depinde de:</a:t>
            </a:r>
          </a:p>
          <a:p>
            <a:r>
              <a:rPr lang="ro-RO" sz="2200" dirty="0" smtClean="0"/>
              <a:t>Condiții de mediu </a:t>
            </a:r>
          </a:p>
          <a:p>
            <a:pPr lvl="1"/>
            <a:r>
              <a:rPr lang="ro-RO" sz="2000" dirty="0" smtClean="0"/>
              <a:t>Lumina naturală, artificială</a:t>
            </a:r>
          </a:p>
          <a:p>
            <a:pPr lvl="1"/>
            <a:r>
              <a:rPr lang="ro-RO" sz="2000" dirty="0" smtClean="0"/>
              <a:t>Reflexii, umbre</a:t>
            </a:r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Aparatura</a:t>
            </a:r>
          </a:p>
          <a:p>
            <a:pPr lvl="1"/>
            <a:r>
              <a:rPr lang="ro-RO" sz="2000" dirty="0" smtClean="0"/>
              <a:t>Calitatea </a:t>
            </a:r>
            <a:endParaRPr lang="en-US" sz="2000" dirty="0" smtClean="0"/>
          </a:p>
          <a:p>
            <a:pPr lvl="1"/>
            <a:r>
              <a:rPr lang="en-US" sz="2000" dirty="0" smtClean="0"/>
              <a:t>A</a:t>
            </a:r>
            <a:r>
              <a:rPr lang="ro-RO" sz="2000" dirty="0" smtClean="0"/>
              <a:t>șezarea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6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sz="1800" dirty="0" smtClean="0"/>
              <a:t>Aplicația răspunde nevoilor clientului</a:t>
            </a:r>
          </a:p>
          <a:p>
            <a:pPr>
              <a:buNone/>
            </a:pPr>
            <a:endParaRPr lang="ro-RO" sz="1800" dirty="0" smtClean="0"/>
          </a:p>
          <a:p>
            <a:r>
              <a:rPr lang="ro-RO" sz="1800" dirty="0" smtClean="0"/>
              <a:t>Costurile echipamentelor sunt mici</a:t>
            </a: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Limitări: </a:t>
            </a:r>
          </a:p>
          <a:p>
            <a:pPr lvl="1"/>
            <a:r>
              <a:rPr lang="ro-RO" sz="1600" dirty="0" smtClean="0"/>
              <a:t>F</a:t>
            </a:r>
            <a:r>
              <a:rPr lang="ro-RO" sz="1600" dirty="0" smtClean="0"/>
              <a:t>actorii de mediu și calitatea aparaturii sunt esențiale</a:t>
            </a:r>
          </a:p>
          <a:p>
            <a:pPr lvl="1"/>
            <a:r>
              <a:rPr lang="ro-RO" sz="1600" dirty="0" smtClean="0"/>
              <a:t>Funcționare cu cameră Web – DSLR : costuri</a:t>
            </a:r>
          </a:p>
          <a:p>
            <a:pPr lvl="1">
              <a:buNone/>
            </a:pPr>
            <a:endParaRPr lang="ro-RO" sz="1600" dirty="0" smtClean="0"/>
          </a:p>
          <a:p>
            <a:pPr>
              <a:buNone/>
            </a:pPr>
            <a:endParaRPr lang="ro-RO" sz="1800" dirty="0" smtClean="0"/>
          </a:p>
          <a:p>
            <a:r>
              <a:rPr lang="ro-RO" sz="1800" dirty="0" smtClean="0"/>
              <a:t>Perspective de viitor: </a:t>
            </a:r>
          </a:p>
          <a:p>
            <a:pPr lvl="1"/>
            <a:r>
              <a:rPr lang="ro-RO" sz="1500" dirty="0" smtClean="0"/>
              <a:t>Utilizare camere DSLR, digitale</a:t>
            </a:r>
          </a:p>
          <a:p>
            <a:pPr lvl="1"/>
            <a:r>
              <a:rPr lang="ro-RO" sz="1500" dirty="0" smtClean="0"/>
              <a:t>Camera poziționată pe servo-motorașe – Arduino</a:t>
            </a:r>
          </a:p>
          <a:p>
            <a:pPr>
              <a:buNone/>
            </a:pP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Om + unelte + programare/inginerie =</a:t>
            </a:r>
            <a:r>
              <a:rPr lang="en-US" sz="1800" dirty="0" smtClean="0"/>
              <a:t>&gt;  </a:t>
            </a:r>
            <a:r>
              <a:rPr lang="en-US" sz="1800" dirty="0" err="1" smtClean="0"/>
              <a:t>produs</a:t>
            </a:r>
            <a:r>
              <a:rPr lang="en-US" sz="1800" dirty="0" smtClean="0"/>
              <a:t> care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</a:t>
            </a:r>
            <a:r>
              <a:rPr lang="en-US" sz="1800" dirty="0" smtClean="0"/>
              <a:t> </a:t>
            </a:r>
            <a:r>
              <a:rPr lang="ro-RO" sz="1800" dirty="0" smtClean="0"/>
              <a:t>îmbunătățește viața și </a:t>
            </a:r>
            <a:r>
              <a:rPr lang="ro-RO" sz="1800" b="1" dirty="0" smtClean="0"/>
              <a:t>activitatea</a:t>
            </a:r>
            <a:r>
              <a:rPr lang="ro-RO" sz="1800" dirty="0" smtClean="0"/>
              <a:t> omului</a:t>
            </a:r>
            <a:endParaRPr lang="ro-RO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1447800"/>
            <a:ext cx="2219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1143000"/>
          </a:xfrm>
        </p:spPr>
        <p:txBody>
          <a:bodyPr>
            <a:normAutofit/>
          </a:bodyPr>
          <a:lstStyle/>
          <a:p>
            <a:r>
              <a:rPr lang="it-IT" sz="2800" b="1" cap="none" dirty="0" smtClean="0">
                <a:solidFill>
                  <a:srgbClr val="0070C0"/>
                </a:solidFill>
                <a:cs typeface="Arial" pitchFamily="34" charset="0"/>
              </a:rPr>
              <a:t>Situaţii de studiu relevante</a:t>
            </a:r>
            <a:endParaRPr lang="en-US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F</a:t>
            </a:r>
            <a:r>
              <a:rPr lang="ro-RO" sz="2000" dirty="0" smtClean="0"/>
              <a:t>uncționarea corectă aplicație -</a:t>
            </a:r>
            <a:r>
              <a:rPr lang="en-US" sz="2000" dirty="0" smtClean="0"/>
              <a:t>&gt; </a:t>
            </a:r>
            <a:r>
              <a:rPr lang="ro-RO" sz="2000" dirty="0" smtClean="0"/>
              <a:t>depinde de tipul de cameră foto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</a:t>
            </a:r>
            <a:r>
              <a:rPr lang="ro-RO" sz="2000" dirty="0" smtClean="0"/>
              <a:t>ediul în care este folosită aplicatia poate să nu fie bun (luminozitate</a:t>
            </a:r>
            <a:r>
              <a:rPr lang="en-US" sz="2000" dirty="0" smtClean="0"/>
              <a:t>,  </a:t>
            </a:r>
            <a:r>
              <a:rPr lang="ro-RO" sz="2000" dirty="0" smtClean="0"/>
              <a:t>contrast</a:t>
            </a:r>
            <a:r>
              <a:rPr lang="en-US" sz="2000" dirty="0" smtClean="0"/>
              <a:t>,</a:t>
            </a:r>
            <a:r>
              <a:rPr lang="ro-RO" sz="2000" dirty="0" smtClean="0"/>
              <a:t> reflexii lumină)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Poza nu </a:t>
            </a:r>
            <a:r>
              <a:rPr lang="en-US" sz="2000" dirty="0" err="1" smtClean="0"/>
              <a:t>este</a:t>
            </a:r>
            <a:r>
              <a:rPr lang="en-US" sz="2000" dirty="0" smtClean="0"/>
              <a:t> bun</a:t>
            </a:r>
            <a:r>
              <a:rPr lang="ro-RO" sz="2000" dirty="0" smtClean="0"/>
              <a:t>ă pentru editat,proiectat,prelucrat</a:t>
            </a:r>
          </a:p>
          <a:p>
            <a:endParaRPr lang="ro-RO" sz="2000" dirty="0" smtClean="0"/>
          </a:p>
          <a:p>
            <a:r>
              <a:rPr lang="en-US" sz="2000" dirty="0" err="1" smtClean="0"/>
              <a:t>Timpul</a:t>
            </a:r>
            <a:r>
              <a:rPr lang="en-US" sz="2000" dirty="0" smtClean="0"/>
              <a:t> mare de </a:t>
            </a:r>
            <a:r>
              <a:rPr lang="en-US" sz="2000" dirty="0" err="1" smtClean="0"/>
              <a:t>transmitere</a:t>
            </a:r>
            <a:r>
              <a:rPr lang="en-US" sz="2000" dirty="0" smtClean="0"/>
              <a:t> a </a:t>
            </a:r>
            <a:r>
              <a:rPr lang="en-US" sz="2000" dirty="0" err="1" smtClean="0"/>
              <a:t>datelor</a:t>
            </a:r>
            <a:r>
              <a:rPr lang="ro-RO" sz="2000" dirty="0" smtClean="0"/>
              <a:t> în sistem(flux date)</a:t>
            </a:r>
          </a:p>
          <a:p>
            <a:pPr>
              <a:buNone/>
            </a:pPr>
            <a:endParaRPr lang="ro-RO" sz="1800" dirty="0" smtClean="0"/>
          </a:p>
          <a:p>
            <a:r>
              <a:rPr lang="ro-RO" sz="2000" dirty="0" smtClean="0"/>
              <a:t>Produs software de slabă calitate: cu erori ,nefiabil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7170" name="Picture 2" descr="Imagini pentru brightnes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2438400"/>
            <a:ext cx="838200" cy="838200"/>
          </a:xfrm>
          <a:prstGeom prst="rect">
            <a:avLst/>
          </a:prstGeom>
          <a:noFill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1524001"/>
            <a:ext cx="1066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4800" y="4191000"/>
            <a:ext cx="762000" cy="96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 descr="Imagini pentru err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5257800"/>
            <a:ext cx="1066800" cy="1066800"/>
          </a:xfrm>
          <a:prstGeom prst="rect">
            <a:avLst/>
          </a:prstGeom>
          <a:noFill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0" y="36576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 anchorCtr="0">
            <a:normAutofit/>
          </a:bodyPr>
          <a:lstStyle/>
          <a:p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Tehnici</a:t>
            </a:r>
            <a:r>
              <a:rPr lang="en-US" sz="2800" b="1" cap="none" dirty="0" smtClean="0">
                <a:solidFill>
                  <a:srgbClr val="0070C0"/>
                </a:solidFill>
                <a:cs typeface="Arial" pitchFamily="34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clarificare</a:t>
            </a:r>
            <a:r>
              <a:rPr lang="en-US" sz="2800" b="1" cap="none" dirty="0" smtClean="0">
                <a:solidFill>
                  <a:srgbClr val="0070C0"/>
                </a:solidFill>
                <a:cs typeface="Arial" pitchFamily="34" charset="0"/>
              </a:rPr>
              <a:t> a </a:t>
            </a:r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problemei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8153400" cy="144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dirty="0" smtClean="0">
                <a:solidFill>
                  <a:schemeClr val="accent2">
                    <a:lumMod val="50000"/>
                  </a:schemeClr>
                </a:solidFill>
              </a:rPr>
              <a:t>Tehnica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</a:rPr>
              <a:t>Busola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</a:p>
          <a:p>
            <a:pPr>
              <a:buNone/>
            </a:pPr>
            <a:r>
              <a:rPr lang="en-US" sz="1800" b="1" dirty="0" err="1" smtClean="0"/>
              <a:t>Problematica</a:t>
            </a:r>
            <a:r>
              <a:rPr lang="en-US" sz="1800" dirty="0" smtClean="0"/>
              <a:t>: Cum </a:t>
            </a:r>
            <a:r>
              <a:rPr lang="en-US" sz="1800" dirty="0" err="1" smtClean="0"/>
              <a:t>să</a:t>
            </a:r>
            <a:r>
              <a:rPr lang="en-US" sz="1800" dirty="0" smtClean="0"/>
              <a:t> </a:t>
            </a:r>
            <a:r>
              <a:rPr lang="en-US" sz="1800" dirty="0" err="1" smtClean="0"/>
              <a:t>obținem</a:t>
            </a:r>
            <a:r>
              <a:rPr lang="en-US" sz="1800" dirty="0" smtClean="0"/>
              <a:t> un contrast bun </a:t>
            </a:r>
            <a:r>
              <a:rPr lang="en-US" sz="1800" dirty="0" err="1" smtClean="0"/>
              <a:t>pentru</a:t>
            </a:r>
            <a:r>
              <a:rPr lang="en-US" sz="1800" dirty="0" smtClean="0"/>
              <a:t> </a:t>
            </a:r>
            <a:r>
              <a:rPr lang="en-US" sz="1800" dirty="0" err="1" smtClean="0"/>
              <a:t>fotografia</a:t>
            </a:r>
            <a:r>
              <a:rPr lang="en-US" sz="1800" dirty="0" smtClean="0"/>
              <a:t> care </a:t>
            </a:r>
            <a:r>
              <a:rPr lang="en-US" sz="1800" dirty="0" err="1" smtClean="0"/>
              <a:t>urmează</a:t>
            </a:r>
            <a:r>
              <a:rPr lang="en-US" sz="1800" dirty="0" smtClean="0"/>
              <a:t> a </a:t>
            </a:r>
            <a:r>
              <a:rPr lang="en-US" sz="1800" dirty="0" err="1" smtClean="0"/>
              <a:t>fi</a:t>
            </a:r>
            <a:r>
              <a:rPr lang="en-US" sz="1800" dirty="0" smtClean="0"/>
              <a:t> </a:t>
            </a:r>
            <a:r>
              <a:rPr lang="en-US" sz="1800" dirty="0" err="1" smtClean="0"/>
              <a:t>afisată</a:t>
            </a:r>
            <a:r>
              <a:rPr lang="en-US" sz="1800" dirty="0" smtClean="0"/>
              <a:t> </a:t>
            </a:r>
            <a:r>
              <a:rPr lang="en-US" sz="1800" dirty="0" err="1" smtClean="0"/>
              <a:t>pe</a:t>
            </a:r>
            <a:r>
              <a:rPr lang="en-US" sz="1800" dirty="0" smtClean="0"/>
              <a:t> </a:t>
            </a:r>
            <a:r>
              <a:rPr lang="en-US" sz="1800" dirty="0" err="1" smtClean="0"/>
              <a:t>tablă</a:t>
            </a:r>
            <a:r>
              <a:rPr lang="en-US" sz="1800" dirty="0" smtClean="0"/>
              <a:t> </a:t>
            </a:r>
            <a:r>
              <a:rPr lang="en-US" sz="1800" dirty="0" err="1" smtClean="0"/>
              <a:t>prin</a:t>
            </a:r>
            <a:r>
              <a:rPr lang="en-US" sz="1800" dirty="0" smtClean="0"/>
              <a:t> </a:t>
            </a:r>
            <a:r>
              <a:rPr lang="en-US" sz="1800" dirty="0" err="1" smtClean="0"/>
              <a:t>proiector</a:t>
            </a:r>
            <a:r>
              <a:rPr lang="en-US" sz="1800" dirty="0" smtClean="0"/>
              <a:t>?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ro-RO" dirty="0" smtClean="0"/>
              <a:t>/21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91000" y="2895600"/>
            <a:ext cx="2819400" cy="2514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dirty="0" smtClean="0"/>
              <a:t>-Camera </a:t>
            </a:r>
            <a:r>
              <a:rPr lang="en-US" dirty="0" err="1" smtClean="0"/>
              <a:t>foto</a:t>
            </a:r>
            <a:r>
              <a:rPr lang="en-US" dirty="0" smtClean="0"/>
              <a:t> </a:t>
            </a:r>
            <a:r>
              <a:rPr lang="en-US" dirty="0" err="1" smtClean="0"/>
              <a:t>folosită</a:t>
            </a:r>
            <a:r>
              <a:rPr lang="en-US" dirty="0" smtClean="0"/>
              <a:t> are </a:t>
            </a:r>
            <a:r>
              <a:rPr lang="en-US" dirty="0" err="1" smtClean="0"/>
              <a:t>culori</a:t>
            </a:r>
            <a:r>
              <a:rPr lang="en-US" dirty="0" smtClean="0"/>
              <a:t> </a:t>
            </a:r>
            <a:r>
              <a:rPr lang="en-US" dirty="0" err="1" smtClean="0"/>
              <a:t>slabe</a:t>
            </a:r>
            <a:r>
              <a:rPr lang="en-US" dirty="0" smtClean="0"/>
              <a:t>.</a:t>
            </a:r>
          </a:p>
          <a:p>
            <a:pPr marL="274320" indent="-274320" algn="ct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1600" b="1" dirty="0" smtClean="0">
                <a:solidFill>
                  <a:srgbClr val="C00000"/>
                </a:solidFill>
              </a:rPr>
              <a:t>De </a:t>
            </a:r>
            <a:r>
              <a:rPr lang="en-US" sz="1600" b="1" dirty="0" err="1" smtClean="0">
                <a:solidFill>
                  <a:srgbClr val="C00000"/>
                </a:solidFill>
              </a:rPr>
              <a:t>ce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considerați</a:t>
            </a:r>
            <a:r>
              <a:rPr lang="en-US" sz="1600" b="1" dirty="0" smtClean="0">
                <a:solidFill>
                  <a:srgbClr val="C00000"/>
                </a:solidFill>
              </a:rPr>
              <a:t> a </a:t>
            </a:r>
            <a:r>
              <a:rPr lang="en-US" sz="1600" b="1" dirty="0" err="1" smtClean="0">
                <a:solidFill>
                  <a:srgbClr val="C00000"/>
                </a:solidFill>
              </a:rPr>
              <a:t>fi</a:t>
            </a:r>
            <a:r>
              <a:rPr lang="en-US" sz="1600" b="1" dirty="0" smtClean="0">
                <a:solidFill>
                  <a:srgbClr val="C00000"/>
                </a:solidFill>
              </a:rPr>
              <a:t> o    	</a:t>
            </a:r>
            <a:r>
              <a:rPr lang="en-US" sz="1600" b="1" dirty="0" err="1" smtClean="0">
                <a:solidFill>
                  <a:srgbClr val="C00000"/>
                </a:solidFill>
              </a:rPr>
              <a:t>problema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</a:p>
          <a:p>
            <a:pPr marL="274320" lvl="0" indent="-274320" algn="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1600" dirty="0" smtClean="0"/>
              <a:t>-</a:t>
            </a:r>
            <a:r>
              <a:rPr lang="en-US" sz="1600" dirty="0" err="1" smtClean="0"/>
              <a:t>Aparatul</a:t>
            </a:r>
            <a:r>
              <a:rPr lang="en-US" sz="1600" dirty="0" smtClean="0"/>
              <a:t> </a:t>
            </a:r>
            <a:r>
              <a:rPr lang="en-US" sz="1600" dirty="0" err="1" smtClean="0"/>
              <a:t>foto</a:t>
            </a:r>
            <a:r>
              <a:rPr lang="en-US" sz="1600" dirty="0" smtClean="0"/>
              <a:t> </a:t>
            </a:r>
            <a:r>
              <a:rPr lang="en-US" sz="1600" dirty="0" err="1" smtClean="0"/>
              <a:t>este</a:t>
            </a:r>
            <a:r>
              <a:rPr lang="en-US" sz="1600" dirty="0" smtClean="0"/>
              <a:t> de </a:t>
            </a:r>
            <a:r>
              <a:rPr lang="en-US" sz="1600" dirty="0" err="1" smtClean="0"/>
              <a:t>slabă</a:t>
            </a:r>
            <a:r>
              <a:rPr lang="en-US" sz="1600" dirty="0" smtClean="0"/>
              <a:t> </a:t>
            </a:r>
            <a:r>
              <a:rPr lang="en-US" sz="1600" dirty="0" err="1" smtClean="0"/>
              <a:t>calitate</a:t>
            </a:r>
            <a:r>
              <a:rPr lang="en-US" sz="1600" dirty="0" smtClean="0"/>
              <a:t> </a:t>
            </a:r>
          </a:p>
          <a:p>
            <a:pPr marL="274320" lvl="0" indent="-274320" algn="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US" sz="1600" dirty="0" smtClean="0"/>
              <a:t>-</a:t>
            </a:r>
            <a:r>
              <a:rPr lang="en-US" sz="1600" dirty="0" err="1" smtClean="0"/>
              <a:t>Utilizatorul</a:t>
            </a:r>
            <a:r>
              <a:rPr lang="en-US" sz="1600" dirty="0" smtClean="0"/>
              <a:t> nu a </a:t>
            </a:r>
            <a:r>
              <a:rPr lang="en-US" sz="1600" dirty="0" err="1" smtClean="0"/>
              <a:t>setat</a:t>
            </a:r>
            <a:r>
              <a:rPr lang="en-US" sz="1600" dirty="0" smtClean="0"/>
              <a:t> </a:t>
            </a:r>
            <a:r>
              <a:rPr lang="en-US" sz="1600" dirty="0" err="1" smtClean="0"/>
              <a:t>bine</a:t>
            </a:r>
            <a:r>
              <a:rPr lang="en-US" sz="1600" dirty="0" smtClean="0"/>
              <a:t> </a:t>
            </a:r>
            <a:r>
              <a:rPr lang="en-US" sz="1600" dirty="0" err="1" smtClean="0"/>
              <a:t>rezoluția</a:t>
            </a:r>
            <a:r>
              <a:rPr lang="en-US" sz="1600" dirty="0" smtClean="0"/>
              <a:t> </a:t>
            </a:r>
            <a:r>
              <a:rPr lang="en-US" sz="1600" dirty="0" err="1" smtClean="0"/>
              <a:t>camerei</a:t>
            </a:r>
            <a:r>
              <a:rPr lang="en-US" sz="1600" dirty="0" smtClean="0"/>
              <a:t> </a:t>
            </a:r>
            <a:r>
              <a:rPr lang="en-US" sz="1600" dirty="0" err="1" smtClean="0"/>
              <a:t>foto</a:t>
            </a:r>
            <a:r>
              <a:rPr lang="en-US" sz="1600" dirty="0" smtClean="0"/>
              <a:t> </a:t>
            </a:r>
          </a:p>
          <a:p>
            <a:pPr marL="274320" indent="-274320" algn="ctr">
              <a:spcBef>
                <a:spcPts val="600"/>
              </a:spcBef>
              <a:buClr>
                <a:schemeClr val="accent1"/>
              </a:buClr>
              <a:buSzPct val="70000"/>
            </a:pPr>
            <a:endParaRPr lang="en-US" sz="1600" b="1" dirty="0" smtClean="0">
              <a:solidFill>
                <a:srgbClr val="C00000"/>
              </a:solidFill>
            </a:endParaRPr>
          </a:p>
          <a:p>
            <a:pPr marL="274320" lvl="0" indent="-274320" algn="ctr">
              <a:spcBef>
                <a:spcPts val="600"/>
              </a:spcBef>
              <a:buClr>
                <a:schemeClr val="accent1"/>
              </a:buClr>
              <a:buSzPct val="70000"/>
            </a:pPr>
            <a:endParaRPr lang="en-US" dirty="0" smtClean="0"/>
          </a:p>
          <a:p>
            <a:pPr marL="274320" lvl="0" indent="-274320">
              <a:spcBef>
                <a:spcPts val="600"/>
              </a:spcBef>
              <a:buClr>
                <a:schemeClr val="accent1"/>
              </a:buClr>
              <a:buSzPct val="70000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1447800" y="2057400"/>
            <a:ext cx="23622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ce considerați că ar fi o problemă?</a:t>
            </a:r>
            <a:endParaRPr kumimoji="0" lang="ro-RO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4343400" y="2057400"/>
            <a:ext cx="2362200" cy="609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ce considerați că ar fi o problemă?</a:t>
            </a:r>
            <a:endParaRPr kumimoji="0" lang="ro-RO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114800"/>
            <a:ext cx="1566862" cy="12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71600" y="2895600"/>
            <a:ext cx="2667000" cy="2743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Elementele</a:t>
            </a:r>
            <a:r>
              <a:rPr lang="en-US" dirty="0" smtClean="0"/>
              <a:t> </a:t>
            </a:r>
            <a:r>
              <a:rPr lang="en-US" dirty="0" err="1" smtClean="0"/>
              <a:t>fotografiate</a:t>
            </a:r>
            <a:r>
              <a:rPr lang="en-US" dirty="0" smtClean="0"/>
              <a:t>     au </a:t>
            </a:r>
            <a:r>
              <a:rPr lang="en-US" dirty="0" err="1" smtClean="0"/>
              <a:t>culori</a:t>
            </a:r>
            <a:r>
              <a:rPr lang="en-US" dirty="0" smtClean="0"/>
              <a:t> </a:t>
            </a:r>
            <a:r>
              <a:rPr lang="en-US" dirty="0" err="1" smtClean="0"/>
              <a:t>asemănătoare</a:t>
            </a:r>
            <a:endParaRPr lang="en-US" dirty="0" smtClean="0"/>
          </a:p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De </a:t>
            </a:r>
            <a:r>
              <a:rPr lang="en-US" sz="1600" b="1" dirty="0" err="1" smtClean="0">
                <a:solidFill>
                  <a:srgbClr val="C00000"/>
                </a:solidFill>
              </a:rPr>
              <a:t>ce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considerați</a:t>
            </a:r>
            <a:r>
              <a:rPr lang="en-US" sz="1600" b="1" dirty="0" smtClean="0">
                <a:solidFill>
                  <a:srgbClr val="C00000"/>
                </a:solidFill>
              </a:rPr>
              <a:t> a </a:t>
            </a:r>
            <a:r>
              <a:rPr lang="en-US" sz="1600" b="1" dirty="0" err="1" smtClean="0">
                <a:solidFill>
                  <a:srgbClr val="C00000"/>
                </a:solidFill>
              </a:rPr>
              <a:t>fi</a:t>
            </a:r>
            <a:r>
              <a:rPr lang="en-US" sz="1600" b="1" dirty="0" smtClean="0">
                <a:solidFill>
                  <a:srgbClr val="C00000"/>
                </a:solidFill>
              </a:rPr>
              <a:t> o    	</a:t>
            </a:r>
            <a:r>
              <a:rPr lang="en-US" sz="1600" b="1" dirty="0" err="1" smtClean="0">
                <a:solidFill>
                  <a:srgbClr val="C00000"/>
                </a:solidFill>
              </a:rPr>
              <a:t>problema</a:t>
            </a:r>
            <a:r>
              <a:rPr lang="en-US" sz="1600" b="1" dirty="0" smtClean="0">
                <a:solidFill>
                  <a:srgbClr val="C00000"/>
                </a:solidFill>
              </a:rPr>
              <a:t>?</a:t>
            </a:r>
          </a:p>
          <a:p>
            <a:pPr lvl="0" algn="ctr"/>
            <a:r>
              <a:rPr lang="en-US" sz="1600" dirty="0" smtClean="0"/>
              <a:t> -</a:t>
            </a:r>
            <a:r>
              <a:rPr lang="en-US" sz="1600" dirty="0" err="1" smtClean="0"/>
              <a:t>Algoritmul</a:t>
            </a:r>
            <a:r>
              <a:rPr lang="en-US" sz="1600" dirty="0" smtClean="0"/>
              <a:t> nu </a:t>
            </a:r>
            <a:r>
              <a:rPr lang="en-US" sz="1600" dirty="0" err="1" smtClean="0"/>
              <a:t>va</a:t>
            </a:r>
            <a:r>
              <a:rPr lang="en-US" sz="1600" dirty="0" smtClean="0"/>
              <a:t> face </a:t>
            </a:r>
            <a:r>
              <a:rPr lang="en-US" sz="1600" dirty="0" err="1" smtClean="0"/>
              <a:t>distincția</a:t>
            </a:r>
            <a:r>
              <a:rPr lang="en-US" sz="1600" dirty="0" smtClean="0"/>
              <a:t> </a:t>
            </a:r>
            <a:r>
              <a:rPr lang="en-US" sz="1600" dirty="0" err="1" smtClean="0"/>
              <a:t>corectă</a:t>
            </a:r>
            <a:r>
              <a:rPr lang="en-US" sz="1600" dirty="0" smtClean="0"/>
              <a:t> </a:t>
            </a:r>
            <a:r>
              <a:rPr lang="en-US" sz="1600" dirty="0" err="1" smtClean="0"/>
              <a:t>între</a:t>
            </a:r>
            <a:r>
              <a:rPr lang="en-US" sz="1600" dirty="0" smtClean="0"/>
              <a:t> </a:t>
            </a:r>
            <a:r>
              <a:rPr lang="en-US" sz="1600" dirty="0" err="1" smtClean="0"/>
              <a:t>pixeli</a:t>
            </a:r>
            <a:r>
              <a:rPr lang="en-US" sz="1600" dirty="0" smtClean="0"/>
              <a:t> </a:t>
            </a:r>
          </a:p>
          <a:p>
            <a:pPr algn="r"/>
            <a:r>
              <a:rPr lang="en-US" sz="1400" b="1" dirty="0" smtClean="0">
                <a:solidFill>
                  <a:srgbClr val="C00000"/>
                </a:solidFill>
              </a:rPr>
              <a:t>      De </a:t>
            </a:r>
            <a:r>
              <a:rPr lang="en-US" sz="1400" b="1" dirty="0" err="1" smtClean="0">
                <a:solidFill>
                  <a:srgbClr val="C00000"/>
                </a:solidFill>
              </a:rPr>
              <a:t>ce</a:t>
            </a:r>
            <a:r>
              <a:rPr lang="en-US" sz="1400" b="1" dirty="0" smtClean="0">
                <a:solidFill>
                  <a:srgbClr val="C00000"/>
                </a:solidFill>
              </a:rPr>
              <a:t> </a:t>
            </a:r>
            <a:r>
              <a:rPr lang="en-US" sz="1400" b="1" dirty="0" err="1" smtClean="0">
                <a:solidFill>
                  <a:srgbClr val="C00000"/>
                </a:solidFill>
              </a:rPr>
              <a:t>considerați</a:t>
            </a:r>
            <a:r>
              <a:rPr lang="en-US" sz="1400" b="1" dirty="0" smtClean="0">
                <a:solidFill>
                  <a:srgbClr val="C00000"/>
                </a:solidFill>
              </a:rPr>
              <a:t> a </a:t>
            </a:r>
            <a:r>
              <a:rPr lang="en-US" sz="1400" b="1" dirty="0" err="1" smtClean="0">
                <a:solidFill>
                  <a:srgbClr val="C00000"/>
                </a:solidFill>
              </a:rPr>
              <a:t>fi</a:t>
            </a:r>
            <a:r>
              <a:rPr lang="en-US" sz="1400" b="1" dirty="0" smtClean="0">
                <a:solidFill>
                  <a:srgbClr val="C00000"/>
                </a:solidFill>
              </a:rPr>
              <a:t> o </a:t>
            </a:r>
            <a:r>
              <a:rPr lang="en-US" sz="1400" b="1" dirty="0" err="1" smtClean="0">
                <a:solidFill>
                  <a:srgbClr val="C00000"/>
                </a:solidFill>
              </a:rPr>
              <a:t>problema</a:t>
            </a:r>
            <a:r>
              <a:rPr lang="en-US" sz="1400" b="1" dirty="0" smtClean="0">
                <a:solidFill>
                  <a:srgbClr val="C00000"/>
                </a:solidFill>
              </a:rPr>
              <a:t>?</a:t>
            </a:r>
          </a:p>
          <a:p>
            <a:pPr algn="r"/>
            <a:r>
              <a:rPr lang="en-US" sz="1400" dirty="0" smtClean="0"/>
              <a:t>-Nu se pot </a:t>
            </a:r>
            <a:r>
              <a:rPr lang="en-US" sz="1400" dirty="0" err="1" smtClean="0"/>
              <a:t>extrage</a:t>
            </a:r>
            <a:r>
              <a:rPr lang="en-US" sz="1400" dirty="0" smtClean="0"/>
              <a:t> din </a:t>
            </a:r>
            <a:r>
              <a:rPr lang="en-US" sz="1400" dirty="0" err="1" smtClean="0"/>
              <a:t>poză</a:t>
            </a:r>
            <a:r>
              <a:rPr lang="en-US" sz="1400" dirty="0" smtClean="0"/>
              <a:t> </a:t>
            </a:r>
            <a:r>
              <a:rPr lang="en-US" sz="1400" dirty="0" err="1" smtClean="0"/>
              <a:t>anumite</a:t>
            </a:r>
            <a:r>
              <a:rPr lang="en-US" sz="1400" dirty="0" smtClean="0"/>
              <a:t> </a:t>
            </a:r>
            <a:r>
              <a:rPr lang="en-US" sz="1400" dirty="0" err="1" smtClean="0"/>
              <a:t>elemente</a:t>
            </a:r>
            <a:r>
              <a:rPr lang="en-US" sz="1400" dirty="0" smtClean="0"/>
              <a:t> </a:t>
            </a:r>
            <a:r>
              <a:rPr lang="en-US" sz="1400" dirty="0" err="1" smtClean="0"/>
              <a:t>dorite</a:t>
            </a:r>
            <a:endParaRPr lang="en-US" sz="1400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7" name="Picture 3" descr="Imagini pentru camera photo photo contras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5181600"/>
            <a:ext cx="28956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609600" y="1905000"/>
            <a:ext cx="6172200" cy="2514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Idei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esen</a:t>
            </a:r>
            <a:r>
              <a:rPr lang="ro-RO" sz="2400" b="1" noProof="0" dirty="0" smtClean="0"/>
              <a:t>țiale : 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sz="2000" dirty="0" smtClean="0"/>
              <a:t>-nerespectarea unui proces de dezvoltare software -</a:t>
            </a:r>
            <a:r>
              <a:rPr lang="en-US" sz="2000" dirty="0" smtClean="0"/>
              <a:t>&gt;e</a:t>
            </a:r>
            <a:r>
              <a:rPr lang="ro-RO" sz="2000" dirty="0" smtClean="0"/>
              <a:t>șec 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-testare</a:t>
            </a:r>
            <a:r>
              <a:rPr kumimoji="0" lang="ro-RO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insuficientă -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&gt;e</a:t>
            </a:r>
            <a:r>
              <a:rPr kumimoji="0" lang="ro-RO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șec </a:t>
            </a:r>
            <a:endParaRPr lang="ro-RO" sz="2000" noProof="0" dirty="0" smtClean="0"/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sz="200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-folosire tool-uri potrivite: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sz="2000" dirty="0" smtClean="0"/>
              <a:t>	</a:t>
            </a:r>
            <a:r>
              <a:rPr kumimoji="0" lang="ro-RO" sz="2000" i="0" u="none" strike="noStrike" kern="1200" cap="none" spc="0" normalizeH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lang="en-US" sz="2000" dirty="0" smtClean="0"/>
              <a:t>&gt; </a:t>
            </a:r>
            <a:r>
              <a:rPr lang="en-US" sz="2000" dirty="0" err="1" smtClean="0"/>
              <a:t>randament</a:t>
            </a:r>
            <a:r>
              <a:rPr lang="en-US" sz="2000" dirty="0" smtClean="0"/>
              <a:t> </a:t>
            </a:r>
            <a:r>
              <a:rPr lang="en-US" sz="2000" dirty="0" err="1" smtClean="0"/>
              <a:t>crescut</a:t>
            </a:r>
            <a:r>
              <a:rPr lang="en-US" sz="2000" dirty="0" smtClean="0"/>
              <a:t> al </a:t>
            </a:r>
            <a:r>
              <a:rPr lang="en-US" sz="2000" dirty="0" err="1" smtClean="0"/>
              <a:t>programatorului</a:t>
            </a:r>
            <a:r>
              <a:rPr lang="en-US" sz="2000" dirty="0" smtClean="0"/>
              <a:t> </a:t>
            </a:r>
          </a:p>
          <a:p>
            <a:pPr marL="274320" marR="0" lvl="0" indent="-27432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sz="2000" dirty="0" smtClean="0"/>
              <a:t>	</a:t>
            </a:r>
            <a:r>
              <a:rPr lang="en-US" sz="2000" dirty="0" smtClean="0"/>
              <a:t>-&gt;</a:t>
            </a:r>
            <a:r>
              <a:rPr lang="en-US" sz="2000" dirty="0" err="1" smtClean="0"/>
              <a:t>succesul</a:t>
            </a:r>
            <a:r>
              <a:rPr lang="en-US" sz="2000" dirty="0" smtClean="0"/>
              <a:t> </a:t>
            </a:r>
            <a:r>
              <a:rPr lang="en-US" sz="2000" dirty="0" err="1" smtClean="0"/>
              <a:t>aplica</a:t>
            </a:r>
            <a:r>
              <a:rPr lang="ro-RO" sz="2000" dirty="0" smtClean="0"/>
              <a:t>ței</a:t>
            </a:r>
            <a:endParaRPr kumimoji="0" lang="ro-RO" sz="200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467600" cy="63341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Tehnici</a:t>
            </a:r>
            <a:r>
              <a:rPr lang="en-US" sz="2800" b="1" cap="none" dirty="0" smtClean="0">
                <a:solidFill>
                  <a:srgbClr val="0070C0"/>
                </a:solidFill>
                <a:cs typeface="Arial" pitchFamily="34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clarificare</a:t>
            </a:r>
            <a:r>
              <a:rPr lang="en-US" sz="2800" b="1" cap="none" dirty="0" smtClean="0">
                <a:solidFill>
                  <a:srgbClr val="0070C0"/>
                </a:solidFill>
                <a:cs typeface="Arial" pitchFamily="34" charset="0"/>
              </a:rPr>
              <a:t> a </a:t>
            </a:r>
            <a:r>
              <a:rPr lang="en-US" sz="2800" b="1" cap="none" dirty="0" err="1" smtClean="0">
                <a:solidFill>
                  <a:srgbClr val="0070C0"/>
                </a:solidFill>
                <a:cs typeface="Arial" pitchFamily="34" charset="0"/>
              </a:rPr>
              <a:t>problemei</a:t>
            </a:r>
            <a:endParaRPr lang="ro-RO" sz="2800" b="1" cap="none" dirty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81075"/>
            <a:ext cx="7467600" cy="5492751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</a:rPr>
              <a:t>Cauza-Efect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ro-RO" sz="1800" b="1" dirty="0" smtClean="0"/>
              <a:t>Problema</a:t>
            </a:r>
            <a:r>
              <a:rPr lang="ro-RO" sz="1800" dirty="0" smtClean="0"/>
              <a:t> : Produs software de slabă calitate</a:t>
            </a:r>
            <a:endParaRPr lang="en-US" sz="1800" dirty="0" smtClean="0"/>
          </a:p>
          <a:p>
            <a:pPr>
              <a:buNone/>
            </a:pPr>
            <a:endParaRPr lang="ro-RO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7" name="Picture 6" descr="Cauza-Efect-Tarce Pau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1676400"/>
            <a:ext cx="8001000" cy="4800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868126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 anchor="t" anchorCtr="0">
            <a:normAutofit/>
          </a:bodyPr>
          <a:lstStyle/>
          <a:p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Tehnici</a:t>
            </a:r>
            <a:r>
              <a:rPr lang="en-US" b="1" cap="none" dirty="0" smtClean="0">
                <a:solidFill>
                  <a:srgbClr val="0070C0"/>
                </a:solidFill>
                <a:cs typeface="Arial" pitchFamily="34" charset="0"/>
              </a:rPr>
              <a:t> de </a:t>
            </a:r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clarificare</a:t>
            </a:r>
            <a:r>
              <a:rPr lang="en-US" b="1" cap="none" dirty="0" smtClean="0">
                <a:solidFill>
                  <a:srgbClr val="0070C0"/>
                </a:solidFill>
                <a:cs typeface="Arial" pitchFamily="34" charset="0"/>
              </a:rPr>
              <a:t> a </a:t>
            </a:r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problemei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>
            <a:normAutofit/>
          </a:bodyPr>
          <a:lstStyle/>
          <a:p>
            <a:r>
              <a:rPr lang="ro-RO" dirty="0" smtClean="0">
                <a:solidFill>
                  <a:schemeClr val="accent2">
                    <a:lumMod val="50000"/>
                  </a:schemeClr>
                </a:solidFill>
              </a:rPr>
              <a:t>Metoda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Why-Why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</a:p>
          <a:p>
            <a:pPr>
              <a:buNone/>
            </a:pPr>
            <a:r>
              <a:rPr lang="en-US" sz="1800" b="1" dirty="0" err="1" smtClean="0"/>
              <a:t>Problematica</a:t>
            </a:r>
            <a:r>
              <a:rPr lang="en-US" sz="1800" dirty="0" smtClean="0"/>
              <a:t>: Poza nu </a:t>
            </a:r>
            <a:r>
              <a:rPr lang="en-US" sz="1800" dirty="0" err="1" smtClean="0"/>
              <a:t>este</a:t>
            </a:r>
            <a:r>
              <a:rPr lang="en-US" sz="1800" dirty="0" smtClean="0"/>
              <a:t> bun</a:t>
            </a:r>
            <a:r>
              <a:rPr lang="ro-RO" sz="1800" dirty="0" smtClean="0"/>
              <a:t>ă pentru editat,proiectat,prelucrat</a:t>
            </a:r>
          </a:p>
          <a:p>
            <a:pPr>
              <a:buNone/>
            </a:pPr>
            <a:endParaRPr lang="ro-RO" sz="1800" dirty="0" smtClean="0"/>
          </a:p>
          <a:p>
            <a:pPr>
              <a:buNone/>
            </a:pP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	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057400"/>
            <a:ext cx="7924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 smtClean="0">
                <a:solidFill>
                  <a:srgbClr val="0070C0"/>
                </a:solidFill>
              </a:rPr>
              <a:t>Cuprins</a:t>
            </a:r>
            <a:r>
              <a:rPr lang="ro-RO" b="1" dirty="0" smtClean="0">
                <a:solidFill>
                  <a:srgbClr val="0070C0"/>
                </a:solidFill>
              </a:rPr>
              <a:t> </a:t>
            </a:r>
            <a:endParaRPr lang="ro-RO" b="1" dirty="0">
              <a:solidFill>
                <a:srgbClr val="0070C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2.Obiectivie și privire de ansamblu</a:t>
            </a:r>
            <a:r>
              <a:rPr lang="ro-RO" b="1" i="1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4. </a:t>
            </a:r>
            <a:r>
              <a:rPr lang="en-US" b="1" i="1" dirty="0" err="1" smtClean="0"/>
              <a:t>Arhitectura</a:t>
            </a:r>
            <a:r>
              <a:rPr lang="en-US" b="1" i="1" dirty="0" smtClean="0"/>
              <a:t> </a:t>
            </a:r>
            <a:r>
              <a:rPr lang="ro-RO" b="1" i="1" dirty="0" smtClean="0"/>
              <a:t>sistemului</a:t>
            </a:r>
            <a:endParaRPr lang="en-US" b="1" i="1" dirty="0" smtClean="0"/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5. </a:t>
            </a:r>
            <a:r>
              <a:rPr lang="en-US" b="1" i="1" dirty="0" err="1" smtClean="0"/>
              <a:t>Prezentarea</a:t>
            </a:r>
            <a:r>
              <a:rPr lang="en-US" b="1" i="1" dirty="0" smtClean="0"/>
              <a:t> </a:t>
            </a:r>
            <a:r>
              <a:rPr lang="en-US" b="1" i="1" dirty="0" err="1" smtClean="0"/>
              <a:t>aplica</a:t>
            </a:r>
            <a:r>
              <a:rPr lang="ro-RO" b="1" i="1" dirty="0" smtClean="0"/>
              <a:t>ției</a:t>
            </a:r>
            <a:endParaRPr lang="en-US" sz="1800" b="1" dirty="0" smtClean="0"/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6.</a:t>
            </a:r>
            <a:r>
              <a:rPr lang="en-US" b="1" i="1" dirty="0" err="1" smtClean="0"/>
              <a:t>Concluzii</a:t>
            </a:r>
            <a:r>
              <a:rPr lang="ro-RO" b="1" i="1" dirty="0" smtClean="0"/>
              <a:t> – Extindere aplicație</a:t>
            </a:r>
            <a:endParaRPr lang="en-US" b="1" i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 anchorCtr="0">
            <a:normAutofit/>
          </a:bodyPr>
          <a:lstStyle/>
          <a:p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Tehnici</a:t>
            </a:r>
            <a:r>
              <a:rPr lang="en-US" b="1" cap="none" dirty="0" smtClean="0">
                <a:solidFill>
                  <a:srgbClr val="0070C0"/>
                </a:solidFill>
                <a:cs typeface="Arial" pitchFamily="34" charset="0"/>
              </a:rPr>
              <a:t> de </a:t>
            </a:r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clarificare</a:t>
            </a:r>
            <a:r>
              <a:rPr lang="en-US" b="1" cap="none" dirty="0" smtClean="0">
                <a:solidFill>
                  <a:srgbClr val="0070C0"/>
                </a:solidFill>
                <a:cs typeface="Arial" pitchFamily="34" charset="0"/>
              </a:rPr>
              <a:t> a </a:t>
            </a:r>
            <a:r>
              <a:rPr lang="en-US" b="1" cap="none" dirty="0" err="1" smtClean="0">
                <a:solidFill>
                  <a:srgbClr val="0070C0"/>
                </a:solidFill>
                <a:cs typeface="Arial" pitchFamily="34" charset="0"/>
              </a:rPr>
              <a:t>problemei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7467600" cy="563575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Harta Mentală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1800" b="1" dirty="0" err="1" smtClean="0"/>
              <a:t>Problematica</a:t>
            </a:r>
            <a:r>
              <a:rPr lang="en-US" sz="1800" dirty="0" smtClean="0"/>
              <a:t>: </a:t>
            </a:r>
            <a:r>
              <a:rPr lang="ro-RO" sz="1800" dirty="0" smtClean="0"/>
              <a:t>Dezvoltare produs embedded(Modulul Adruino cu Bluetooth)</a:t>
            </a:r>
          </a:p>
          <a:p>
            <a:pPr>
              <a:buNone/>
            </a:pPr>
            <a:r>
              <a:rPr lang="ro-RO" sz="1800" dirty="0" smtClean="0"/>
              <a:t>pentru conexiunea PC – Aplicație mobilă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3074" name="Picture 2" descr="C:\Users\Paul\Downloads\Harta Mentala -Tarce Paul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7315200" cy="472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 anchorCtr="0"/>
          <a:lstStyle/>
          <a:p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Metode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analiz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ă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a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cauzelor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ș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generare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idei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467600" cy="555955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“R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ăsturnarea situației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r>
              <a:rPr lang="ro-RO" sz="1800" b="1" dirty="0" smtClean="0"/>
              <a:t>Problema r</a:t>
            </a:r>
            <a:r>
              <a:rPr lang="en-US" sz="1800" b="1" dirty="0" err="1" smtClean="0"/>
              <a:t>ăsturnata</a:t>
            </a:r>
            <a:r>
              <a:rPr lang="en-US" sz="1800" b="1" dirty="0" smtClean="0"/>
              <a:t>: </a:t>
            </a:r>
            <a:r>
              <a:rPr lang="en-US" sz="1800" dirty="0" smtClean="0"/>
              <a:t>Cum </a:t>
            </a:r>
            <a:r>
              <a:rPr lang="en-US" sz="1800" dirty="0" err="1" smtClean="0"/>
              <a:t>eșuăm</a:t>
            </a:r>
            <a:r>
              <a:rPr lang="en-US" sz="1800" dirty="0" smtClean="0"/>
              <a:t> </a:t>
            </a:r>
            <a:r>
              <a:rPr lang="en-US" sz="1800" dirty="0" err="1" smtClean="0"/>
              <a:t>în</a:t>
            </a:r>
            <a:r>
              <a:rPr lang="en-US" sz="1800" dirty="0" smtClean="0"/>
              <a:t> a </a:t>
            </a:r>
            <a:r>
              <a:rPr lang="en-US" sz="1800" dirty="0" err="1" smtClean="0"/>
              <a:t>avea</a:t>
            </a:r>
            <a:r>
              <a:rPr lang="en-US" sz="1800" dirty="0" smtClean="0"/>
              <a:t> o </a:t>
            </a:r>
            <a:r>
              <a:rPr lang="en-US" sz="1800" dirty="0" err="1" smtClean="0"/>
              <a:t>poză</a:t>
            </a:r>
            <a:r>
              <a:rPr lang="en-US" sz="1800" dirty="0" smtClean="0"/>
              <a:t> de </a:t>
            </a:r>
            <a:r>
              <a:rPr lang="en-US" sz="1800" dirty="0" err="1" smtClean="0"/>
              <a:t>calitate</a:t>
            </a:r>
            <a:r>
              <a:rPr lang="en-US" sz="1800" dirty="0" smtClean="0"/>
              <a:t> bun</a:t>
            </a:r>
            <a:r>
              <a:rPr lang="ro-RO" sz="1800" dirty="0" smtClean="0"/>
              <a:t>ă</a:t>
            </a:r>
            <a:r>
              <a:rPr lang="en-US" sz="1800" dirty="0" smtClean="0"/>
              <a:t> </a:t>
            </a:r>
            <a:r>
              <a:rPr lang="en-US" sz="1800" dirty="0" err="1" smtClean="0"/>
              <a:t>pentu</a:t>
            </a:r>
            <a:r>
              <a:rPr lang="en-US" sz="1800" dirty="0" smtClean="0"/>
              <a:t> a </a:t>
            </a:r>
            <a:r>
              <a:rPr lang="en-US" sz="1800" dirty="0" err="1" smtClean="0"/>
              <a:t>fi</a:t>
            </a:r>
            <a:r>
              <a:rPr lang="en-US" sz="1800" dirty="0" smtClean="0"/>
              <a:t> </a:t>
            </a:r>
            <a:r>
              <a:rPr lang="en-US" sz="1800" dirty="0" err="1" smtClean="0"/>
              <a:t>editată</a:t>
            </a:r>
            <a:r>
              <a:rPr lang="en-US" sz="1800" dirty="0" smtClean="0"/>
              <a:t> </a:t>
            </a:r>
            <a:r>
              <a:rPr lang="en-US" sz="1800" dirty="0" err="1" smtClean="0"/>
              <a:t>și</a:t>
            </a:r>
            <a:r>
              <a:rPr lang="en-US" sz="1800" dirty="0" smtClean="0"/>
              <a:t> </a:t>
            </a:r>
            <a:r>
              <a:rPr lang="en-US" sz="1800" dirty="0" err="1" smtClean="0"/>
              <a:t>afișată</a:t>
            </a:r>
            <a:r>
              <a:rPr lang="en-US" sz="1800" dirty="0" smtClean="0"/>
              <a:t>?</a:t>
            </a:r>
          </a:p>
          <a:p>
            <a:pPr>
              <a:buNone/>
            </a:pP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>
              <a:buFont typeface="Wingdings" pitchFamily="2" charset="2"/>
              <a:buChar char="q"/>
            </a:pPr>
            <a:r>
              <a:rPr lang="ro-RO" sz="1800" dirty="0" smtClean="0"/>
              <a:t>Mișcarea aparatului în  timp ce se face poza</a:t>
            </a:r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r>
              <a:rPr lang="ro-RO" sz="1800" dirty="0" err="1" smtClean="0"/>
              <a:t>P</a:t>
            </a:r>
            <a:r>
              <a:rPr lang="en-US" sz="1800" dirty="0" err="1" smtClean="0"/>
              <a:t>oza</a:t>
            </a:r>
            <a:r>
              <a:rPr lang="en-US" sz="1800" dirty="0" smtClean="0"/>
              <a:t> </a:t>
            </a:r>
            <a:r>
              <a:rPr lang="en-US" sz="1800" dirty="0" err="1" smtClean="0"/>
              <a:t>făcută</a:t>
            </a:r>
            <a:r>
              <a:rPr lang="en-US" sz="1800" dirty="0" smtClean="0"/>
              <a:t> </a:t>
            </a:r>
            <a:r>
              <a:rPr lang="en-US" sz="1800" dirty="0" err="1" smtClean="0"/>
              <a:t>dintr</a:t>
            </a:r>
            <a:r>
              <a:rPr lang="en-US" sz="1800" dirty="0" smtClean="0"/>
              <a:t>-un </a:t>
            </a:r>
            <a:r>
              <a:rPr lang="en-US" sz="1800" dirty="0" err="1" smtClean="0"/>
              <a:t>unghi</a:t>
            </a:r>
            <a:r>
              <a:rPr lang="en-US" sz="1800" dirty="0" smtClean="0"/>
              <a:t> </a:t>
            </a:r>
            <a:r>
              <a:rPr lang="en-US" sz="1800" dirty="0" err="1" smtClean="0"/>
              <a:t>greșit</a:t>
            </a: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r>
              <a:rPr lang="ro-RO" sz="1800" dirty="0" smtClean="0"/>
              <a:t>Schimbarea formatului / rezoluției fotografiei de către aplicația foto</a:t>
            </a:r>
            <a:endParaRPr lang="en-US" sz="1800" dirty="0" smtClean="0"/>
          </a:p>
          <a:p>
            <a:pPr>
              <a:buNone/>
            </a:pP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ro-RO" dirty="0" smtClean="0"/>
              <a:t>11/21</a:t>
            </a:r>
            <a:endParaRPr lang="en-US" dirty="0"/>
          </a:p>
        </p:txBody>
      </p:sp>
      <p:pic>
        <p:nvPicPr>
          <p:cNvPr id="45058" name="Picture 2" descr="Imagini pentru poza miscat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828800"/>
            <a:ext cx="2743200" cy="1543793"/>
          </a:xfrm>
          <a:prstGeom prst="rect">
            <a:avLst/>
          </a:prstGeom>
          <a:noFill/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581400"/>
            <a:ext cx="1371600" cy="130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 anchor="t" anchorCtr="0">
            <a:normAutofit/>
          </a:bodyPr>
          <a:lstStyle/>
          <a:p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Metode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analiz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ă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a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cauzelor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ș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generare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idei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Privirea altcuiva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r>
              <a:rPr lang="ro-RO" sz="2000" dirty="0" smtClean="0"/>
              <a:t>Idei importante găsite în urma întrebărilor puse de un </a:t>
            </a:r>
            <a:r>
              <a:rPr lang="ro-RO" sz="2000" b="1" dirty="0" smtClean="0"/>
              <a:t>ghid turistic</a:t>
            </a:r>
          </a:p>
          <a:p>
            <a:pPr>
              <a:buNone/>
            </a:pPr>
            <a:r>
              <a:rPr lang="ro-RO" sz="2000" b="1" dirty="0" smtClean="0"/>
              <a:t>	</a:t>
            </a:r>
            <a:endParaRPr lang="en-US" sz="2000" b="1" dirty="0" smtClean="0"/>
          </a:p>
          <a:p>
            <a:pPr>
              <a:buNone/>
            </a:pPr>
            <a:r>
              <a:rPr lang="en-US" sz="2000" b="1" dirty="0" smtClean="0"/>
              <a:t>	</a:t>
            </a:r>
            <a:r>
              <a:rPr lang="ro-RO" sz="2000" dirty="0" smtClean="0"/>
              <a:t>-</a:t>
            </a:r>
            <a:r>
              <a:rPr lang="en-US" sz="2000" dirty="0" err="1" smtClean="0"/>
              <a:t>să</a:t>
            </a:r>
            <a:r>
              <a:rPr lang="en-US" sz="2000" dirty="0" smtClean="0"/>
              <a:t> </a:t>
            </a:r>
            <a:r>
              <a:rPr lang="en-US" sz="2000" dirty="0" err="1" smtClean="0"/>
              <a:t>poți</a:t>
            </a:r>
            <a:r>
              <a:rPr lang="en-US" sz="2000" dirty="0" smtClean="0"/>
              <a:t> </a:t>
            </a:r>
            <a:r>
              <a:rPr lang="en-US" sz="2000" dirty="0" err="1" smtClean="0"/>
              <a:t>să</a:t>
            </a:r>
            <a:r>
              <a:rPr lang="en-US" sz="2000" dirty="0" smtClean="0"/>
              <a:t> </a:t>
            </a:r>
            <a:r>
              <a:rPr lang="en-US" sz="2000" dirty="0" err="1" smtClean="0"/>
              <a:t>fii</a:t>
            </a:r>
            <a:r>
              <a:rPr lang="en-US" sz="2000" dirty="0" smtClean="0"/>
              <a:t> </a:t>
            </a:r>
            <a:r>
              <a:rPr lang="en-US" sz="2000" dirty="0" err="1" smtClean="0"/>
              <a:t>ghidat</a:t>
            </a:r>
            <a:r>
              <a:rPr lang="en-US" sz="2000" dirty="0" smtClean="0"/>
              <a:t> </a:t>
            </a:r>
            <a:r>
              <a:rPr lang="en-US" sz="2000" dirty="0" err="1" smtClean="0"/>
              <a:t>ușor</a:t>
            </a:r>
            <a:r>
              <a:rPr lang="en-US" sz="2000" dirty="0" smtClean="0"/>
              <a:t> </a:t>
            </a:r>
            <a:r>
              <a:rPr lang="en-US" sz="2000" dirty="0" err="1" smtClean="0"/>
              <a:t>prin</a:t>
            </a:r>
            <a:r>
              <a:rPr lang="en-US" sz="2000" dirty="0" smtClean="0"/>
              <a:t> </a:t>
            </a:r>
            <a:r>
              <a:rPr lang="en-US" sz="2000" dirty="0" err="1" smtClean="0"/>
              <a:t>aplicație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esențial</a:t>
            </a:r>
            <a:r>
              <a:rPr lang="en-US" sz="2000" dirty="0" smtClean="0"/>
              <a:t> -&gt; </a:t>
            </a:r>
            <a:r>
              <a:rPr lang="en-US" sz="2000" dirty="0" err="1" smtClean="0"/>
              <a:t>ghid</a:t>
            </a:r>
            <a:endParaRPr lang="ro-RO" sz="2000" dirty="0" smtClean="0"/>
          </a:p>
          <a:p>
            <a:pPr>
              <a:buNone/>
            </a:pPr>
            <a:r>
              <a:rPr lang="ro-RO" sz="2000" dirty="0" smtClean="0"/>
              <a:t>	</a:t>
            </a:r>
          </a:p>
          <a:p>
            <a:pPr>
              <a:buNone/>
            </a:pPr>
            <a:r>
              <a:rPr lang="ro-RO" sz="2000" dirty="0" smtClean="0"/>
              <a:t>	-pentru utilizatori necalificați </a:t>
            </a:r>
            <a:r>
              <a:rPr lang="en-US" sz="2000" dirty="0" smtClean="0"/>
              <a:t>-&gt; </a:t>
            </a:r>
            <a:r>
              <a:rPr lang="ro-RO" sz="2000" dirty="0" smtClean="0"/>
              <a:t>aplicați</a:t>
            </a:r>
            <a:r>
              <a:rPr lang="en-US" sz="2000" dirty="0" smtClean="0"/>
              <a:t>e</a:t>
            </a:r>
            <a:r>
              <a:rPr lang="ro-RO" sz="2000" dirty="0" smtClean="0"/>
              <a:t> intuitivă</a:t>
            </a:r>
          </a:p>
          <a:p>
            <a:pPr>
              <a:buNone/>
            </a:pPr>
            <a:endParaRPr lang="ro-RO" sz="2000" dirty="0" smtClean="0"/>
          </a:p>
          <a:p>
            <a:pPr>
              <a:buNone/>
            </a:pPr>
            <a:r>
              <a:rPr lang="ro-RO" sz="2000" dirty="0" smtClean="0"/>
              <a:t>	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46082" name="Picture 2" descr="Imagini pentru tour gui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733800"/>
            <a:ext cx="77724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 anchor="t" anchorCtr="0"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Tehnici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pentru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trierea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ideilor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/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găsirea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soluţiilor</a:t>
            </a:r>
            <a:r>
              <a:rPr lang="en-US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ro-RO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/>
            </a:r>
            <a:br>
              <a:rPr lang="ro-RO" sz="28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</a:br>
            <a:endParaRPr lang="en-US" sz="28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7467600" cy="1295400"/>
          </a:xfrm>
        </p:spPr>
        <p:txBody>
          <a:bodyPr/>
          <a:lstStyle/>
          <a:p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Indicatoarele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 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&amp; Semnalele de alarmă</a:t>
            </a:r>
            <a:endParaRPr lang="en-US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buNone/>
            </a:pPr>
            <a:r>
              <a:rPr lang="ro-RO" sz="1800" b="1" dirty="0" smtClean="0"/>
              <a:t>Problematică : </a:t>
            </a:r>
            <a:r>
              <a:rPr lang="en-US" sz="1800" dirty="0" err="1" smtClean="0"/>
              <a:t>Realizarea</a:t>
            </a:r>
            <a:r>
              <a:rPr lang="en-US" sz="1800" dirty="0" smtClean="0"/>
              <a:t> </a:t>
            </a:r>
            <a:r>
              <a:rPr lang="en-US" sz="1800" dirty="0" err="1" smtClean="0"/>
              <a:t>fotografiilor</a:t>
            </a:r>
            <a:r>
              <a:rPr lang="en-US" sz="1800" dirty="0" smtClean="0"/>
              <a:t> </a:t>
            </a:r>
            <a:r>
              <a:rPr lang="en-US" sz="1800" dirty="0" err="1" smtClean="0"/>
              <a:t>bune</a:t>
            </a:r>
            <a:r>
              <a:rPr lang="en-US" sz="1800" dirty="0" smtClean="0"/>
              <a:t> </a:t>
            </a:r>
            <a:r>
              <a:rPr lang="ro-RO" sz="1800" dirty="0" smtClean="0"/>
              <a:t>în medii diverse -</a:t>
            </a:r>
            <a:r>
              <a:rPr lang="en-US" sz="1800" dirty="0" smtClean="0"/>
              <a:t>&gt; </a:t>
            </a:r>
            <a:r>
              <a:rPr lang="en-US" sz="1800" dirty="0" err="1" smtClean="0"/>
              <a:t>poze</a:t>
            </a:r>
            <a:r>
              <a:rPr lang="en-US" sz="1800" dirty="0" smtClean="0"/>
              <a:t> </a:t>
            </a:r>
            <a:r>
              <a:rPr lang="en-US" sz="1800" dirty="0" err="1" smtClean="0"/>
              <a:t>clare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ro-RO" dirty="0" smtClean="0"/>
              <a:t>/21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2209800"/>
            <a:ext cx="2971800" cy="2438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Indicatoare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lang="ro-RO" sz="1600" dirty="0" smtClean="0"/>
              <a:t>Folosirea la potențial maxim a aparaturii (aparat foto , PC , mobil)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endParaRPr lang="ro-RO" sz="1600" dirty="0" smtClean="0"/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lang="ro-RO" sz="1600" dirty="0" smtClean="0"/>
              <a:t>Folosirea unor aparate de calitate superioară</a:t>
            </a:r>
            <a:endParaRPr lang="en-US" sz="1600" dirty="0" smtClean="0"/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endParaRPr kumimoji="0" lang="ro-RO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endParaRPr lang="ro-RO" dirty="0" smtClean="0"/>
          </a:p>
          <a:p>
            <a:endParaRPr lang="en-US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038600" y="2209800"/>
            <a:ext cx="2971800" cy="2209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Semanle de alarmă</a:t>
            </a:r>
          </a:p>
          <a:p>
            <a:pPr marL="731520" lvl="1" indent="-274320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lang="ro-RO" sz="1600" dirty="0" smtClean="0"/>
              <a:t>Sistemul nu va putea fi folosit în orice loc</a:t>
            </a:r>
            <a:endParaRPr kumimoji="0" lang="ro-RO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endParaRPr lang="ro-RO" dirty="0" smtClean="0"/>
          </a:p>
          <a:p>
            <a:endParaRPr lang="en-US" dirty="0" smtClean="0"/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7106" name="Picture 2" descr="Imagini pentru crossroad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4572000"/>
            <a:ext cx="1905000" cy="1428750"/>
          </a:xfrm>
          <a:prstGeom prst="rect">
            <a:avLst/>
          </a:prstGeom>
          <a:noFill/>
        </p:spPr>
      </p:pic>
      <p:pic>
        <p:nvPicPr>
          <p:cNvPr id="47108" name="Picture 4" descr="Imagini pentru alarm sign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1752600"/>
            <a:ext cx="1524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smtClean="0">
                <a:solidFill>
                  <a:srgbClr val="0070C0"/>
                </a:solidFill>
              </a:rPr>
              <a:t>2.Managementul </a:t>
            </a:r>
            <a:r>
              <a:rPr lang="en-US" b="1" cap="none" dirty="0" err="1" smtClean="0">
                <a:solidFill>
                  <a:srgbClr val="0070C0"/>
                </a:solidFill>
              </a:rPr>
              <a:t>Inova</a:t>
            </a:r>
            <a:r>
              <a:rPr lang="ro-RO" b="1" cap="none" dirty="0" smtClean="0">
                <a:solidFill>
                  <a:srgbClr val="0070C0"/>
                </a:solidFill>
              </a:rPr>
              <a:t>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ro-RO" dirty="0" smtClean="0"/>
              <a:t>14/21</a:t>
            </a:r>
            <a:endParaRPr lang="en-US" dirty="0"/>
          </a:p>
        </p:txBody>
      </p:sp>
      <p:sp>
        <p:nvSpPr>
          <p:cNvPr id="51206" name="AutoShape 6" descr="Imagini pentru innov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08" name="Picture 8" descr="Imagine similarÄ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057400"/>
            <a:ext cx="86106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b="1" cap="none" dirty="0" smtClean="0">
                <a:solidFill>
                  <a:srgbClr val="0070C0"/>
                </a:solidFill>
              </a:rPr>
              <a:t>Prezentarea idei de produs/serviciu inovant</a:t>
            </a:r>
            <a:endParaRPr lang="en-US" b="1" cap="none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o-RO" dirty="0" smtClean="0"/>
              <a:t> Program </a:t>
            </a:r>
            <a:r>
              <a:rPr lang="en-US" dirty="0" smtClean="0"/>
              <a:t>care </a:t>
            </a:r>
            <a:r>
              <a:rPr lang="en-US" dirty="0" err="1" smtClean="0"/>
              <a:t>comunic</a:t>
            </a:r>
            <a:r>
              <a:rPr lang="ro-RO" dirty="0" smtClean="0"/>
              <a:t>ă direct cu camera foto( photo-thetering)</a:t>
            </a:r>
          </a:p>
          <a:p>
            <a:r>
              <a:rPr lang="ro-RO" dirty="0" smtClean="0"/>
              <a:t>Aplicație mobilă -</a:t>
            </a:r>
            <a:r>
              <a:rPr lang="en-US" dirty="0" smtClean="0"/>
              <a:t>&gt; </a:t>
            </a:r>
            <a:r>
              <a:rPr lang="en-US" dirty="0" err="1" smtClean="0"/>
              <a:t>mobil</a:t>
            </a:r>
            <a:r>
              <a:rPr lang="en-US" dirty="0" smtClean="0"/>
              <a:t> – </a:t>
            </a:r>
            <a:r>
              <a:rPr lang="en-US" dirty="0" err="1" smtClean="0"/>
              <a:t>telecomand</a:t>
            </a:r>
            <a:r>
              <a:rPr lang="ro-RO" dirty="0" smtClean="0"/>
              <a:t>ă</a:t>
            </a:r>
            <a:endParaRPr lang="en-US" dirty="0" smtClean="0"/>
          </a:p>
          <a:p>
            <a:pPr>
              <a:buNone/>
            </a:pPr>
            <a:endParaRPr lang="ro-RO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57346" name="Picture 2" descr="Imagini pentru phone access to video project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71800"/>
            <a:ext cx="6172200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 anchorCtr="0"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Studiu de prefezabilitate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o-RO" sz="2200" b="1" dirty="0" smtClean="0">
                <a:latin typeface="Times New Roman" panose="02020603050405020304" pitchFamily="18" charset="0"/>
              </a:rPr>
              <a:t>Elementele componente ale ideii</a:t>
            </a: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ro-RO" sz="2200" b="1" dirty="0" smtClean="0">
              <a:latin typeface="Times New Roman" panose="02020603050405020304" pitchFamily="18" charset="0"/>
            </a:endParaRPr>
          </a:p>
          <a:p>
            <a:pPr marL="274320" lvl="1">
              <a:spcBef>
                <a:spcPts val="600"/>
              </a:spcBef>
              <a:buSzPct val="70000"/>
              <a:buFont typeface="Wingdings"/>
              <a:buChar char=""/>
            </a:pPr>
            <a:endParaRPr lang="ro-RO" dirty="0" smtClean="0"/>
          </a:p>
          <a:p>
            <a:pPr>
              <a:buNone/>
            </a:pPr>
            <a:r>
              <a:rPr lang="ro-RO" dirty="0" smtClean="0"/>
              <a:t>	-</a:t>
            </a:r>
            <a:r>
              <a:rPr lang="ro-RO" sz="2000" b="1" dirty="0" smtClean="0"/>
              <a:t>produs vândut </a:t>
            </a:r>
            <a:r>
              <a:rPr lang="ro-RO" sz="2000" dirty="0" smtClean="0"/>
              <a:t>: Aplicație software prezentată anterior</a:t>
            </a:r>
          </a:p>
          <a:p>
            <a:pPr>
              <a:buNone/>
            </a:pPr>
            <a:endParaRPr lang="ro-RO" sz="2000" dirty="0" smtClean="0"/>
          </a:p>
          <a:p>
            <a:pPr>
              <a:buNone/>
            </a:pPr>
            <a:r>
              <a:rPr lang="ro-RO" sz="2000" dirty="0" smtClean="0"/>
              <a:t>	-</a:t>
            </a:r>
            <a:r>
              <a:rPr lang="ro-RO" sz="2000" b="1" dirty="0" smtClean="0"/>
              <a:t>mod vânzare </a:t>
            </a:r>
            <a:r>
              <a:rPr lang="ro-RO" sz="2000" dirty="0" smtClean="0"/>
              <a:t>: internet</a:t>
            </a:r>
          </a:p>
          <a:p>
            <a:pPr>
              <a:buNone/>
            </a:pPr>
            <a:endParaRPr lang="ro-RO" sz="2000" dirty="0" smtClean="0"/>
          </a:p>
          <a:p>
            <a:pPr>
              <a:buNone/>
            </a:pPr>
            <a:r>
              <a:rPr lang="ro-RO" sz="2000" dirty="0" smtClean="0"/>
              <a:t>	-</a:t>
            </a:r>
            <a:r>
              <a:rPr lang="ro-RO" sz="2000" b="1" dirty="0" smtClean="0"/>
              <a:t>utilitate</a:t>
            </a:r>
            <a:r>
              <a:rPr lang="ro-RO" sz="2000" dirty="0" smtClean="0"/>
              <a:t> : la predare cursuri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ro-RO" dirty="0" smtClean="0"/>
              <a:t>/21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Studiu de prefezabilitate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r>
              <a:rPr lang="ro-RO" b="1" dirty="0" smtClean="0"/>
              <a:t>Piața  - Clienții posibili</a:t>
            </a:r>
          </a:p>
          <a:p>
            <a:pPr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58370" name="Picture 2" descr="Imagini pentru teach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52600"/>
            <a:ext cx="2224585" cy="1552575"/>
          </a:xfrm>
          <a:prstGeom prst="rect">
            <a:avLst/>
          </a:prstGeom>
          <a:noFill/>
        </p:spPr>
      </p:pic>
      <p:pic>
        <p:nvPicPr>
          <p:cNvPr id="58372" name="Picture 4" descr="Imagini pentru universitatea politehnica timisoa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981200"/>
            <a:ext cx="3404163" cy="1164793"/>
          </a:xfrm>
          <a:prstGeom prst="rect">
            <a:avLst/>
          </a:prstGeom>
          <a:noFill/>
        </p:spPr>
      </p:pic>
      <p:pic>
        <p:nvPicPr>
          <p:cNvPr id="58374" name="Picture 6" descr="Imagini pentru universitatea de vest din timiÈoar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962400"/>
            <a:ext cx="2857500" cy="1419226"/>
          </a:xfrm>
          <a:prstGeom prst="rect">
            <a:avLst/>
          </a:prstGeom>
          <a:noFill/>
        </p:spPr>
      </p:pic>
      <p:pic>
        <p:nvPicPr>
          <p:cNvPr id="58376" name="Picture 8" descr="Imagini pentru colegiul national lo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505200"/>
            <a:ext cx="2694365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 anchor="t" anchorCtr="0"/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Studiu de prefezabilitate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7467600" cy="5330952"/>
          </a:xfrm>
        </p:spPr>
        <p:txBody>
          <a:bodyPr/>
          <a:lstStyle/>
          <a:p>
            <a:r>
              <a:rPr lang="en-US" b="1" dirty="0" err="1" smtClean="0"/>
              <a:t>Solicitarea</a:t>
            </a:r>
            <a:r>
              <a:rPr lang="en-US" b="1" dirty="0" smtClean="0"/>
              <a:t> </a:t>
            </a:r>
            <a:r>
              <a:rPr lang="en-US" b="1" dirty="0" err="1" smtClean="0"/>
              <a:t>consilierii</a:t>
            </a:r>
            <a:r>
              <a:rPr lang="en-US" b="1" dirty="0" smtClean="0"/>
              <a:t> </a:t>
            </a:r>
            <a:r>
              <a:rPr lang="en-US" b="1" dirty="0" err="1" smtClean="0"/>
              <a:t>şi</a:t>
            </a:r>
            <a:r>
              <a:rPr lang="en-US" b="1" dirty="0" smtClean="0"/>
              <a:t> </a:t>
            </a:r>
            <a:r>
              <a:rPr lang="en-US" b="1" dirty="0" err="1" smtClean="0"/>
              <a:t>îndrumare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60418" name="Picture 2" descr="Imagini pentru bearing poi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752600"/>
            <a:ext cx="2971800" cy="167015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95400" y="3505200"/>
            <a:ext cx="1752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Consultanță IT</a:t>
            </a:r>
            <a:endParaRPr lang="en-US" dirty="0"/>
          </a:p>
        </p:txBody>
      </p:sp>
      <p:pic>
        <p:nvPicPr>
          <p:cNvPr id="60420" name="Picture 4" descr="Imagini pentru Deloit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2133600"/>
            <a:ext cx="4293029" cy="1219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105400" y="35052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Consultanță financiară</a:t>
            </a:r>
            <a:endParaRPr lang="en-US" dirty="0"/>
          </a:p>
        </p:txBody>
      </p:sp>
      <p:pic>
        <p:nvPicPr>
          <p:cNvPr id="60422" name="Picture 6" descr="Imagini pentru Accentu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3962400"/>
            <a:ext cx="3276600" cy="16383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48000" y="5486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 smtClean="0"/>
              <a:t>Consultanță tehnologică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 anchorCtr="0"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Studiu de prefezabilitate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7467600" cy="5635752"/>
          </a:xfrm>
        </p:spPr>
        <p:txBody>
          <a:bodyPr/>
          <a:lstStyle/>
          <a:p>
            <a:r>
              <a:rPr lang="ro-RO" b="1" dirty="0" smtClean="0"/>
              <a:t>Analiza SWOT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63490" name="Picture 2" descr="C:\Users\Paul\Downloads\Products are high-quality and more affordable than mostPackaging appeals to all demographicsLocation produces plenty of foot traffic 24%2F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95400"/>
            <a:ext cx="7008664" cy="52562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 smtClean="0"/>
              <a:t>/21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ție desktop și mobliă folosite pentru: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fotografiere programatică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editare poze 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afișare pe ecran secundar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predarea cursurilor cu videoproiector pe tablă albă</a:t>
            </a:r>
          </a:p>
          <a:p>
            <a:pPr>
              <a:buNone/>
            </a:pPr>
            <a:endParaRPr lang="ro-RO" dirty="0" smtClean="0"/>
          </a:p>
          <a:p>
            <a:r>
              <a:rPr lang="ro-RO" sz="2000" dirty="0" smtClean="0"/>
              <a:t>Parte a articolului științific</a:t>
            </a:r>
            <a:r>
              <a:rPr lang="en-US" sz="2000" dirty="0" smtClean="0"/>
              <a:t> :</a:t>
            </a:r>
            <a:r>
              <a:rPr lang="ro-RO" sz="2000" dirty="0" smtClean="0"/>
              <a:t> </a:t>
            </a:r>
            <a:r>
              <a:rPr lang="ro-RO" sz="1800" b="1" i="1" u="sng" dirty="0" smtClean="0"/>
              <a:t>Whiteboard upgrade? Discussing specific</a:t>
            </a:r>
          </a:p>
          <a:p>
            <a:pPr>
              <a:buNone/>
            </a:pPr>
            <a:r>
              <a:rPr lang="ro-RO" sz="1800" b="1" i="1" u="sng" dirty="0" smtClean="0"/>
              <a:t>needs for architecture and design,</a:t>
            </a:r>
            <a:r>
              <a:rPr lang="ro-RO" sz="1800" b="1" u="sng" dirty="0" smtClean="0"/>
              <a:t> </a:t>
            </a:r>
            <a:r>
              <a:rPr lang="ro-RO" sz="1800" u="sng" dirty="0" smtClean="0"/>
              <a:t>Phd. Lect. Arch. Camil O. Milincu, Phd.  </a:t>
            </a:r>
          </a:p>
          <a:p>
            <a:pPr>
              <a:buNone/>
            </a:pPr>
            <a:r>
              <a:rPr lang="ro-RO" sz="1800" u="sng" dirty="0" smtClean="0"/>
              <a:t>Arch. Otilia A. Tudoran,  Politehnica University Timișoara – Faculty of Achitec-</a:t>
            </a:r>
          </a:p>
          <a:p>
            <a:pPr>
              <a:buNone/>
            </a:pPr>
            <a:r>
              <a:rPr lang="ro-RO" sz="1800" u="sng" dirty="0" smtClean="0"/>
              <a:t>Ture, Romania.</a:t>
            </a:r>
            <a:endParaRPr lang="en-US" sz="2000" u="sng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 anchorCtr="0"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Studiu de prefezabilitate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5407152"/>
          </a:xfrm>
        </p:spPr>
        <p:txBody>
          <a:bodyPr/>
          <a:lstStyle/>
          <a:p>
            <a:r>
              <a:rPr lang="ro-RO" b="1" dirty="0" smtClean="0"/>
              <a:t>Decizia</a:t>
            </a:r>
          </a:p>
          <a:p>
            <a:pPr>
              <a:buNone/>
            </a:pPr>
            <a:endParaRPr lang="ro-RO" b="1" dirty="0" smtClean="0"/>
          </a:p>
          <a:p>
            <a:pPr lvl="1"/>
            <a:r>
              <a:rPr lang="en-US" dirty="0" err="1" smtClean="0"/>
              <a:t>construiește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b="1" dirty="0" err="1" smtClean="0"/>
              <a:t>punctele</a:t>
            </a:r>
            <a:r>
              <a:rPr lang="en-US" b="1" dirty="0" smtClean="0"/>
              <a:t> </a:t>
            </a:r>
            <a:r>
              <a:rPr lang="en-US" b="1" dirty="0" err="1" smtClean="0"/>
              <a:t>tari</a:t>
            </a:r>
            <a:r>
              <a:rPr lang="en-US" b="1" dirty="0" smtClean="0"/>
              <a:t> </a:t>
            </a:r>
            <a:endParaRPr lang="ro-RO" dirty="0" smtClean="0"/>
          </a:p>
          <a:p>
            <a:pPr lvl="1"/>
            <a:r>
              <a:rPr lang="en-US" dirty="0" err="1" smtClean="0"/>
              <a:t>elimină</a:t>
            </a:r>
            <a:r>
              <a:rPr lang="en-US" dirty="0" smtClean="0"/>
              <a:t> </a:t>
            </a:r>
            <a:r>
              <a:rPr lang="en-US" b="1" dirty="0" err="1" smtClean="0"/>
              <a:t>punctele</a:t>
            </a:r>
            <a:r>
              <a:rPr lang="en-US" b="1" dirty="0" smtClean="0"/>
              <a:t> </a:t>
            </a:r>
            <a:r>
              <a:rPr lang="en-US" b="1" smtClean="0"/>
              <a:t>slabe</a:t>
            </a:r>
            <a:endParaRPr lang="ro-RO" dirty="0" smtClean="0"/>
          </a:p>
          <a:p>
            <a:pPr lvl="1"/>
            <a:r>
              <a:rPr lang="en-US" dirty="0" err="1" smtClean="0"/>
              <a:t>exploatează</a:t>
            </a:r>
            <a:r>
              <a:rPr lang="en-US" dirty="0" smtClean="0"/>
              <a:t> </a:t>
            </a:r>
            <a:r>
              <a:rPr lang="en-US" b="1" dirty="0" err="1" smtClean="0"/>
              <a:t>oportunitățile</a:t>
            </a:r>
            <a:r>
              <a:rPr lang="en-US" b="1" dirty="0" smtClean="0"/>
              <a:t> </a:t>
            </a:r>
            <a:endParaRPr lang="ro-RO" b="1" dirty="0" smtClean="0"/>
          </a:p>
          <a:p>
            <a:pPr lvl="1"/>
            <a:r>
              <a:rPr lang="ro-RO" dirty="0" smtClean="0"/>
              <a:t>îndepărtează</a:t>
            </a:r>
            <a:r>
              <a:rPr lang="ro-RO" b="1" dirty="0" smtClean="0"/>
              <a:t> amenințările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ro-RO" dirty="0" smtClean="0"/>
              <a:t>/21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0"/>
            <a:ext cx="7467600" cy="711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2800" b="1" cap="none" dirty="0" err="1" smtClean="0">
                <a:solidFill>
                  <a:srgbClr val="0070C0"/>
                </a:solidFill>
              </a:rPr>
              <a:t>Concluzii</a:t>
            </a:r>
            <a:endParaRPr lang="ro-RO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692151"/>
            <a:ext cx="7467600" cy="5781675"/>
          </a:xfrm>
        </p:spPr>
        <p:txBody>
          <a:bodyPr>
            <a:normAutofit/>
          </a:bodyPr>
          <a:lstStyle/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  <a:p>
            <a:pPr>
              <a:defRPr/>
            </a:pPr>
            <a:r>
              <a:rPr lang="ro-RO" dirty="0" smtClean="0"/>
              <a:t>4 metode pentru clarificarea problemei -</a:t>
            </a:r>
            <a:r>
              <a:rPr lang="en-US" dirty="0" smtClean="0"/>
              <a:t>&gt;</a:t>
            </a:r>
            <a:r>
              <a:rPr lang="ro-RO" dirty="0" smtClean="0"/>
              <a:t>25 de idei 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4 </a:t>
            </a:r>
            <a:r>
              <a:rPr lang="en-US" dirty="0" err="1" smtClean="0"/>
              <a:t>metode</a:t>
            </a:r>
            <a:r>
              <a:rPr lang="en-US" dirty="0" smtClean="0"/>
              <a:t> de </a:t>
            </a:r>
            <a:r>
              <a:rPr lang="en-US" dirty="0" err="1" smtClean="0"/>
              <a:t>generare</a:t>
            </a:r>
            <a:r>
              <a:rPr lang="en-US" dirty="0" smtClean="0"/>
              <a:t> </a:t>
            </a:r>
            <a:r>
              <a:rPr lang="en-US" dirty="0" err="1" smtClean="0"/>
              <a:t>idei</a:t>
            </a:r>
            <a:r>
              <a:rPr lang="en-US" dirty="0" smtClean="0"/>
              <a:t> -&gt; </a:t>
            </a:r>
            <a:r>
              <a:rPr lang="ro-RO" dirty="0" smtClean="0"/>
              <a:t>50 </a:t>
            </a:r>
            <a:r>
              <a:rPr lang="en-US" dirty="0" err="1" smtClean="0"/>
              <a:t>idei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3 </a:t>
            </a:r>
            <a:r>
              <a:rPr lang="en-US" dirty="0" err="1" smtClean="0"/>
              <a:t>tehnici</a:t>
            </a:r>
            <a:r>
              <a:rPr lang="en-US" dirty="0" smtClean="0"/>
              <a:t> t</a:t>
            </a:r>
            <a:r>
              <a:rPr lang="ro-RO" dirty="0" smtClean="0"/>
              <a:t>rierea ideilor </a:t>
            </a:r>
            <a:r>
              <a:rPr lang="en-US" dirty="0" smtClean="0"/>
              <a:t>-&gt; </a:t>
            </a:r>
            <a:r>
              <a:rPr lang="ro-RO" dirty="0" smtClean="0"/>
              <a:t>28</a:t>
            </a:r>
            <a:r>
              <a:rPr lang="en-US" dirty="0" smtClean="0"/>
              <a:t> </a:t>
            </a:r>
            <a:r>
              <a:rPr lang="en-US" dirty="0" err="1" smtClean="0"/>
              <a:t>idei</a:t>
            </a: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ro-RO" dirty="0" smtClean="0"/>
              <a:t>Multitudine idei -</a:t>
            </a:r>
            <a:r>
              <a:rPr lang="en-US" smtClean="0"/>
              <a:t>&gt; </a:t>
            </a:r>
            <a:r>
              <a:rPr lang="ro-RO" smtClean="0"/>
              <a:t>î</a:t>
            </a:r>
            <a:r>
              <a:rPr lang="en-US" smtClean="0"/>
              <a:t>mi garanteaz</a:t>
            </a:r>
            <a:r>
              <a:rPr lang="ro-RO" smtClean="0"/>
              <a:t>ă că </a:t>
            </a:r>
            <a:r>
              <a:rPr lang="en-US" smtClean="0"/>
              <a:t>aplica</a:t>
            </a:r>
            <a:r>
              <a:rPr lang="ro-RO" dirty="0" smtClean="0"/>
              <a:t>ția poate fi extinsă și consolidată mult</a:t>
            </a:r>
          </a:p>
          <a:p>
            <a:pPr>
              <a:defRPr/>
            </a:pPr>
            <a:r>
              <a:rPr lang="ro-RO" dirty="0" smtClean="0"/>
              <a:t>Pentru un produs bun -</a:t>
            </a:r>
            <a:r>
              <a:rPr lang="en-US" dirty="0" smtClean="0"/>
              <a:t>&gt;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viitor</a:t>
            </a:r>
            <a:r>
              <a:rPr lang="en-US" dirty="0" smtClean="0"/>
              <a:t> </a:t>
            </a:r>
            <a:r>
              <a:rPr lang="ro-RO" dirty="0" smtClean="0"/>
              <a:t>,lucrul în echipă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ro-RO" dirty="0" smtClean="0"/>
              <a:t>/21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31859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1916113"/>
            <a:ext cx="5319712" cy="16652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cap="none" dirty="0" err="1" smtClean="0">
                <a:solidFill>
                  <a:srgbClr val="0070C0"/>
                </a:solidFill>
              </a:rPr>
              <a:t>Mul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umesc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err="1" smtClean="0">
                <a:solidFill>
                  <a:srgbClr val="0070C0"/>
                </a:solidFill>
              </a:rPr>
              <a:t>pentru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ro-RO" cap="none" dirty="0" smtClean="0">
                <a:solidFill>
                  <a:srgbClr val="0070C0"/>
                </a:solidFill>
              </a:rPr>
              <a:t>a</a:t>
            </a:r>
            <a:r>
              <a:rPr lang="en-US" cap="none" dirty="0" smtClean="0">
                <a:solidFill>
                  <a:srgbClr val="0070C0"/>
                </a:solidFill>
              </a:rPr>
              <a:t>ten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ie</a:t>
            </a:r>
            <a:r>
              <a:rPr lang="en-US" cap="none" dirty="0" smtClean="0">
                <a:solidFill>
                  <a:srgbClr val="0070C0"/>
                </a:solidFill>
              </a:rPr>
              <a:t>! </a:t>
            </a: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>Întrebări ... </a:t>
            </a:r>
            <a:endParaRPr lang="ro-RO" cap="none" dirty="0">
              <a:solidFill>
                <a:srgbClr val="0070C0"/>
              </a:solidFill>
            </a:endParaRPr>
          </a:p>
        </p:txBody>
      </p:sp>
      <p:sp>
        <p:nvSpPr>
          <p:cNvPr id="25603" name="Subtitle 2"/>
          <p:cNvSpPr>
            <a:spLocks noGrp="1"/>
          </p:cNvSpPr>
          <p:nvPr>
            <p:ph type="subTitle" idx="1"/>
          </p:nvPr>
        </p:nvSpPr>
        <p:spPr>
          <a:xfrm>
            <a:off x="2268538" y="4005263"/>
            <a:ext cx="5759450" cy="1371600"/>
          </a:xfrm>
        </p:spPr>
        <p:txBody>
          <a:bodyPr/>
          <a:lstStyle/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235351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 anchorCtr="0">
            <a:normAutofit/>
          </a:bodyPr>
          <a:lstStyle/>
          <a:p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Tehnici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pentru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trierea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ideilor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/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găsirea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soluţiilor</a:t>
            </a:r>
            <a:endParaRPr lang="en-US" sz="2800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Diagrama HOW-HOW</a:t>
            </a:r>
            <a:endParaRPr lang="en-US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48129" name="Picture 1" descr="D:\cursuri\An4\CMI\Tema5\HOW HOW - TarcePaul_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799"/>
            <a:ext cx="7848600" cy="5181601"/>
          </a:xfrm>
          <a:prstGeom prst="rect">
            <a:avLst/>
          </a:prstGeom>
          <a:noFill/>
        </p:spPr>
      </p:pic>
      <p:sp>
        <p:nvSpPr>
          <p:cNvPr id="48133" name="AutoShape 5" descr="Imagini pentru how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35" name="AutoShape 7" descr="Imagini pentru how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813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1143000"/>
            <a:ext cx="1528762" cy="12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 anchorCtr="0">
            <a:normAutofit/>
          </a:bodyPr>
          <a:lstStyle/>
          <a:p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Metode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analiz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ă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a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cauzelor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ro-RO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ș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generare</a:t>
            </a:r>
            <a:r>
              <a:rPr lang="en-US" sz="2800" b="1" cap="none" dirty="0" smtClean="0">
                <a:solidFill>
                  <a:srgbClr val="0070C0"/>
                </a:solidFill>
                <a:cs typeface="Times New Roman" pitchFamily="18" charset="0"/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  <a:cs typeface="Times New Roman" pitchFamily="18" charset="0"/>
              </a:rPr>
              <a:t>idei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467600" cy="5483352"/>
          </a:xfrm>
        </p:spPr>
        <p:txBody>
          <a:bodyPr/>
          <a:lstStyle/>
          <a:p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</a:rPr>
              <a:t>Asocierii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2">
                    <a:lumMod val="50000"/>
                  </a:schemeClr>
                </a:solidFill>
              </a:rPr>
              <a:t>cuvintelor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la 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întâmplare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ro-RO" sz="1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1"/>
            <a:r>
              <a:rPr lang="ro-RO" sz="1800" b="1" dirty="0" smtClean="0"/>
              <a:t>Fotografiatul este ca</a:t>
            </a:r>
            <a:r>
              <a:rPr lang="ro-RO" sz="1500" b="1" dirty="0" smtClean="0"/>
              <a:t> : </a:t>
            </a:r>
          </a:p>
          <a:p>
            <a:pPr lvl="2"/>
            <a:r>
              <a:rPr lang="ro-RO" sz="1600" b="1" dirty="0" smtClean="0"/>
              <a:t>Munte</a:t>
            </a:r>
          </a:p>
          <a:p>
            <a:pPr lvl="2">
              <a:buNone/>
            </a:pPr>
            <a:r>
              <a:rPr lang="ro-RO" sz="1600" b="1" dirty="0" smtClean="0"/>
              <a:t>	</a:t>
            </a:r>
            <a:r>
              <a:rPr lang="en-US" sz="1400" dirty="0" smtClean="0"/>
              <a:t>-are </a:t>
            </a:r>
            <a:r>
              <a:rPr lang="en-US" sz="1400" dirty="0" err="1" smtClean="0"/>
              <a:t>multe</a:t>
            </a:r>
            <a:r>
              <a:rPr lang="en-US" sz="1400" dirty="0" smtClean="0"/>
              <a:t> </a:t>
            </a:r>
            <a:r>
              <a:rPr lang="en-US" sz="1400" dirty="0" err="1" smtClean="0"/>
              <a:t>culori</a:t>
            </a:r>
            <a:endParaRPr lang="ro-RO" sz="1400" dirty="0" smtClean="0"/>
          </a:p>
          <a:p>
            <a:pPr lvl="2">
              <a:buNone/>
            </a:pPr>
            <a:endParaRPr lang="ro-RO" sz="1600" b="1" dirty="0" smtClean="0"/>
          </a:p>
          <a:p>
            <a:pPr lvl="2"/>
            <a:r>
              <a:rPr lang="ro-RO" sz="1600" b="1" dirty="0" smtClean="0"/>
              <a:t>Parc</a:t>
            </a:r>
          </a:p>
          <a:p>
            <a:pPr lvl="2">
              <a:buNone/>
            </a:pPr>
            <a:r>
              <a:rPr lang="ro-RO" sz="1600" b="1" dirty="0" smtClean="0"/>
              <a:t>	</a:t>
            </a:r>
            <a:r>
              <a:rPr lang="ro-RO" sz="1600" dirty="0" smtClean="0"/>
              <a:t>-aduce o oază de liniște</a:t>
            </a:r>
          </a:p>
          <a:p>
            <a:pPr lvl="2">
              <a:buNone/>
            </a:pPr>
            <a:endParaRPr lang="ro-RO" sz="1600" b="1" dirty="0" smtClean="0"/>
          </a:p>
          <a:p>
            <a:pPr lvl="2"/>
            <a:r>
              <a:rPr lang="ro-RO" b="1" dirty="0" smtClean="0"/>
              <a:t>Ocean</a:t>
            </a:r>
          </a:p>
          <a:p>
            <a:pPr lvl="2">
              <a:buNone/>
            </a:pPr>
            <a:r>
              <a:rPr lang="ro-RO" dirty="0" smtClean="0"/>
              <a:t>	</a:t>
            </a:r>
            <a:r>
              <a:rPr lang="ro-RO" sz="1600" dirty="0" smtClean="0"/>
              <a:t>-e greu de descoperit / abordat</a:t>
            </a:r>
          </a:p>
          <a:p>
            <a:pPr lvl="2">
              <a:buNone/>
            </a:pPr>
            <a:endParaRPr lang="ro-RO" sz="1600" b="1" dirty="0" smtClean="0"/>
          </a:p>
          <a:p>
            <a:pPr lvl="2"/>
            <a:r>
              <a:rPr lang="ro-RO" b="1" dirty="0" smtClean="0"/>
              <a:t>Vis</a:t>
            </a:r>
          </a:p>
          <a:p>
            <a:pPr lvl="2">
              <a:buNone/>
            </a:pPr>
            <a:r>
              <a:rPr lang="ro-RO" b="1" dirty="0" smtClean="0"/>
              <a:t>	</a:t>
            </a:r>
            <a:r>
              <a:rPr lang="ro-RO" sz="1600" dirty="0" smtClean="0"/>
              <a:t>-ilustrează și lucruri fantastice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ro-RO" smtClean="0"/>
              <a:t> of 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391400" cy="792162"/>
          </a:xfrm>
        </p:spPr>
        <p:txBody>
          <a:bodyPr anchor="t" anchorCtr="0">
            <a:normAutofit fontScale="90000"/>
          </a:bodyPr>
          <a:lstStyle/>
          <a:p>
            <a:pPr lvl="1" algn="l" rtl="0">
              <a:spcBef>
                <a:spcPct val="0"/>
              </a:spcBef>
            </a:pP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Metode</a:t>
            </a:r>
            <a:r>
              <a:rPr lang="en-US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de </a:t>
            </a: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analiz</a:t>
            </a:r>
            <a:r>
              <a:rPr lang="ro-RO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ă</a:t>
            </a:r>
            <a:r>
              <a:rPr lang="en-US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a </a:t>
            </a: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cauzelor</a:t>
            </a:r>
            <a:r>
              <a:rPr lang="en-US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ro-RO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ș</a:t>
            </a: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i</a:t>
            </a:r>
            <a:r>
              <a:rPr lang="en-US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generare</a:t>
            </a:r>
            <a:r>
              <a:rPr lang="en-US" sz="3100" b="1" dirty="0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 de </a:t>
            </a:r>
            <a:r>
              <a:rPr lang="en-US" sz="3100" b="1" dirty="0" err="1" smtClean="0">
                <a:solidFill>
                  <a:srgbClr val="0070C0"/>
                </a:solidFill>
                <a:latin typeface="+mj-lt"/>
                <a:cs typeface="Times New Roman" pitchFamily="18" charset="0"/>
              </a:rPr>
              <a:t>idei</a:t>
            </a:r>
            <a:r>
              <a:rPr lang="en-US" sz="1800" b="1" dirty="0" smtClean="0">
                <a:cs typeface="Times New Roman" pitchFamily="18" charset="0"/>
              </a:rPr>
              <a:t/>
            </a:r>
            <a:br>
              <a:rPr lang="en-US" sz="1800" b="1" dirty="0" smtClean="0">
                <a:cs typeface="Times New Roman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7772400" cy="55595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err="1" smtClean="0">
                <a:solidFill>
                  <a:schemeClr val="accent2">
                    <a:lumMod val="50000"/>
                  </a:schemeClr>
                </a:solidFill>
              </a:rPr>
              <a:t>Metoda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“</a:t>
            </a:r>
            <a:r>
              <a:rPr lang="ro-RO" b="1" dirty="0" smtClean="0">
                <a:solidFill>
                  <a:schemeClr val="accent2">
                    <a:lumMod val="50000"/>
                  </a:schemeClr>
                </a:solidFill>
              </a:rPr>
              <a:t>Listei de întrebări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”</a:t>
            </a:r>
            <a:endParaRPr lang="ro-RO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rPr lang="en-US" sz="2000" b="1" dirty="0" err="1" smtClean="0"/>
              <a:t>Problematica</a:t>
            </a:r>
            <a:r>
              <a:rPr lang="en-US" sz="2000" dirty="0" smtClean="0"/>
              <a:t>:</a:t>
            </a:r>
            <a:r>
              <a:rPr lang="ro-RO" sz="2000" dirty="0" smtClean="0"/>
              <a:t>Timpul mare de la comanda de pe mobil până la proiectarea pozei</a:t>
            </a:r>
          </a:p>
          <a:p>
            <a:pPr>
              <a:spcBef>
                <a:spcPts val="0"/>
              </a:spcBef>
              <a:buNone/>
            </a:pPr>
            <a:endParaRPr lang="ro-RO" sz="1800" dirty="0" smtClean="0"/>
          </a:p>
          <a:p>
            <a:pPr lvl="0">
              <a:buFont typeface="Wingdings" pitchFamily="2" charset="2"/>
              <a:buChar char="q"/>
            </a:pPr>
            <a:r>
              <a:rPr lang="ro-RO" sz="1800" dirty="0" smtClean="0"/>
              <a:t>Ce conexiune se folosește pentru transmiterea datelor ? </a:t>
            </a:r>
            <a:endParaRPr lang="en-US" sz="1800" dirty="0" smtClean="0"/>
          </a:p>
          <a:p>
            <a:pPr>
              <a:buNone/>
            </a:pPr>
            <a:r>
              <a:rPr lang="ro-RO" sz="1800" dirty="0" smtClean="0"/>
              <a:t>		</a:t>
            </a:r>
            <a:r>
              <a:rPr lang="ro-RO" sz="1800" u="sng" dirty="0" smtClean="0"/>
              <a:t>-se foloseste Bluetooth sau Ethernet</a:t>
            </a:r>
          </a:p>
          <a:p>
            <a:pPr>
              <a:buFont typeface="Wingdings" pitchFamily="2" charset="2"/>
              <a:buChar char="q"/>
            </a:pPr>
            <a:endParaRPr lang="en-US" sz="1800" dirty="0" smtClean="0"/>
          </a:p>
          <a:p>
            <a:pPr lvl="0">
              <a:spcBef>
                <a:spcPts val="0"/>
              </a:spcBef>
              <a:buFont typeface="Wingdings" pitchFamily="2" charset="2"/>
              <a:buChar char="q"/>
            </a:pPr>
            <a:r>
              <a:rPr lang="ro-RO" sz="1800" dirty="0" smtClean="0"/>
              <a:t>Cât de des trebuie sa trimita comenzi spre sistem pentru a avea o funcționare bună?</a:t>
            </a:r>
            <a:endParaRPr lang="en-US" sz="1800" dirty="0" smtClean="0"/>
          </a:p>
          <a:p>
            <a:pPr>
              <a:spcBef>
                <a:spcPts val="0"/>
              </a:spcBef>
              <a:buNone/>
            </a:pPr>
            <a:r>
              <a:rPr lang="ro-RO" sz="1800" dirty="0" smtClean="0"/>
              <a:t>		</a:t>
            </a:r>
            <a:r>
              <a:rPr lang="ro-RO" sz="1800" u="sng" dirty="0" smtClean="0"/>
              <a:t>-comenzile trebuie să nu fie prea multe una după alta pentru a nu suprasolicita sistemul</a:t>
            </a:r>
          </a:p>
          <a:p>
            <a:pPr>
              <a:buFont typeface="Wingdings" pitchFamily="2" charset="2"/>
              <a:buChar char="q"/>
            </a:pPr>
            <a:endParaRPr lang="ro-RO" sz="1800" dirty="0" smtClean="0"/>
          </a:p>
          <a:p>
            <a:pPr>
              <a:buFont typeface="Wingdings" pitchFamily="2" charset="2"/>
              <a:buChar char="q"/>
            </a:pPr>
            <a:r>
              <a:rPr lang="en-US" sz="1800" dirty="0" err="1" smtClean="0"/>
              <a:t>Ce</a:t>
            </a:r>
            <a:r>
              <a:rPr lang="en-US" sz="1800" dirty="0" smtClean="0"/>
              <a:t> pot </a:t>
            </a:r>
            <a:r>
              <a:rPr lang="en-US" sz="1800" dirty="0" err="1" smtClean="0"/>
              <a:t>adăuga</a:t>
            </a:r>
            <a:r>
              <a:rPr lang="en-US" sz="1800" dirty="0" smtClean="0"/>
              <a:t> </a:t>
            </a:r>
            <a:r>
              <a:rPr lang="en-US" sz="1800" dirty="0" err="1" smtClean="0"/>
              <a:t>pentru</a:t>
            </a:r>
            <a:r>
              <a:rPr lang="en-US" sz="1800" dirty="0" smtClean="0"/>
              <a:t> a </a:t>
            </a:r>
            <a:r>
              <a:rPr lang="en-US" sz="1800" dirty="0" err="1" smtClean="0"/>
              <a:t>îmbunătăți</a:t>
            </a:r>
            <a:r>
              <a:rPr lang="en-US" sz="1800" dirty="0" smtClean="0"/>
              <a:t> </a:t>
            </a:r>
            <a:r>
              <a:rPr lang="en-US" sz="1800" dirty="0" err="1" smtClean="0"/>
              <a:t>timpul</a:t>
            </a:r>
            <a:r>
              <a:rPr lang="en-US" sz="1800" dirty="0" smtClean="0"/>
              <a:t> de </a:t>
            </a:r>
          </a:p>
          <a:p>
            <a:pPr>
              <a:buNone/>
            </a:pPr>
            <a:r>
              <a:rPr lang="en-US" sz="1800" dirty="0" err="1" smtClean="0"/>
              <a:t>răspuns</a:t>
            </a:r>
            <a:r>
              <a:rPr lang="en-US" sz="1800" dirty="0" smtClean="0"/>
              <a:t>?</a:t>
            </a:r>
          </a:p>
          <a:p>
            <a:pPr>
              <a:buNone/>
            </a:pPr>
            <a:r>
              <a:rPr lang="en-US" sz="1800" dirty="0" smtClean="0"/>
              <a:t>		</a:t>
            </a:r>
            <a:r>
              <a:rPr lang="en-US" sz="1800" u="sng" dirty="0" smtClean="0"/>
              <a:t>-</a:t>
            </a:r>
            <a:r>
              <a:rPr lang="en-US" sz="1800" u="sng" dirty="0" err="1" smtClean="0"/>
              <a:t>memorie</a:t>
            </a:r>
            <a:r>
              <a:rPr lang="en-US" sz="1800" u="sng" dirty="0" smtClean="0"/>
              <a:t> ram </a:t>
            </a:r>
            <a:r>
              <a:rPr lang="en-US" sz="1800" u="sng" dirty="0" err="1" smtClean="0"/>
              <a:t>mai</a:t>
            </a:r>
            <a:r>
              <a:rPr lang="en-US" sz="1800" u="sng" dirty="0" smtClean="0"/>
              <a:t> </a:t>
            </a:r>
            <a:r>
              <a:rPr lang="en-US" sz="1800" u="sng" dirty="0" err="1" smtClean="0"/>
              <a:t>multă</a:t>
            </a:r>
            <a:r>
              <a:rPr lang="en-US" sz="1800" u="sng" dirty="0" smtClean="0"/>
              <a:t> ,</a:t>
            </a:r>
            <a:r>
              <a:rPr lang="en-US" sz="1800" u="sng" dirty="0" err="1" smtClean="0"/>
              <a:t>telefon</a:t>
            </a:r>
            <a:r>
              <a:rPr lang="en-US" sz="1800" u="sng" dirty="0" smtClean="0"/>
              <a:t> </a:t>
            </a:r>
            <a:r>
              <a:rPr lang="en-US" sz="1800" u="sng" dirty="0" err="1" smtClean="0"/>
              <a:t>mai</a:t>
            </a:r>
            <a:r>
              <a:rPr lang="en-US" sz="1800" u="sng" dirty="0" smtClean="0"/>
              <a:t> bun,</a:t>
            </a:r>
          </a:p>
          <a:p>
            <a:pPr>
              <a:buNone/>
            </a:pPr>
            <a:r>
              <a:rPr lang="ro-RO" sz="1800" u="sng" dirty="0" smtClean="0"/>
              <a:t> </a:t>
            </a:r>
            <a:r>
              <a:rPr lang="ro-RO" sz="1800" dirty="0" smtClean="0"/>
              <a:t> 		</a:t>
            </a:r>
            <a:r>
              <a:rPr lang="en-US" sz="1800" u="sng" dirty="0" err="1" smtClean="0"/>
              <a:t>placă</a:t>
            </a:r>
            <a:r>
              <a:rPr lang="en-US" sz="1800" u="sng" dirty="0" smtClean="0"/>
              <a:t> video </a:t>
            </a:r>
            <a:r>
              <a:rPr lang="en-US" sz="1800" u="sng" dirty="0" err="1" smtClean="0"/>
              <a:t>mai</a:t>
            </a:r>
            <a:r>
              <a:rPr lang="en-US" sz="1800" u="sng" dirty="0" smtClean="0"/>
              <a:t> </a:t>
            </a:r>
            <a:r>
              <a:rPr lang="en-US" sz="1800" u="sng" dirty="0" err="1" smtClean="0"/>
              <a:t>bună</a:t>
            </a:r>
            <a:endParaRPr lang="en-US" sz="1800" u="sng" dirty="0" smtClean="0"/>
          </a:p>
          <a:p>
            <a:pPr>
              <a:buFont typeface="Wingdings" pitchFamily="2" charset="2"/>
              <a:buChar char="q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4098" name="Picture 2" descr="Imagini pentru bluetoot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362200"/>
            <a:ext cx="762000" cy="762000"/>
          </a:xfrm>
          <a:prstGeom prst="rect">
            <a:avLst/>
          </a:prstGeom>
          <a:noFill/>
        </p:spPr>
      </p:pic>
      <p:pic>
        <p:nvPicPr>
          <p:cNvPr id="4100" name="Picture 4" descr="Imagini pentru hardwa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200" y="4953000"/>
            <a:ext cx="2667000" cy="1507236"/>
          </a:xfrm>
          <a:prstGeom prst="rect">
            <a:avLst/>
          </a:prstGeom>
          <a:noFill/>
        </p:spPr>
      </p:pic>
      <p:pic>
        <p:nvPicPr>
          <p:cNvPr id="4102" name="Picture 6" descr="Imagini pentru ethernet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2057400"/>
            <a:ext cx="1295400" cy="1295400"/>
          </a:xfrm>
          <a:prstGeom prst="rect">
            <a:avLst/>
          </a:prstGeom>
          <a:noFill/>
        </p:spPr>
      </p:pic>
      <p:pic>
        <p:nvPicPr>
          <p:cNvPr id="34818" name="Picture 2" descr="Imagini pentru repea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3733800"/>
            <a:ext cx="914400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7543800" cy="4873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prin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aplicații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PC,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mobil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 smtClean="0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 smtClean="0">
                <a:solidFill>
                  <a:srgbClr val="0070C0"/>
                </a:solidFill>
              </a:rPr>
              <a:t>2.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Privire</a:t>
            </a:r>
            <a:r>
              <a:rPr lang="en-US" sz="2800" b="1" cap="none" dirty="0" smtClean="0">
                <a:solidFill>
                  <a:srgbClr val="0070C0"/>
                </a:solidFill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ansamblu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705600" cy="2133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65760" algn="just">
              <a:defRPr/>
            </a:pPr>
            <a:r>
              <a:rPr lang="en-US" dirty="0" smtClean="0"/>
              <a:t> </a:t>
            </a:r>
            <a:r>
              <a:rPr lang="en-US" sz="1900" b="1" dirty="0" err="1" smtClean="0"/>
              <a:t>Obiective</a:t>
            </a:r>
            <a:r>
              <a:rPr lang="en-US" sz="1900" dirty="0" smtClean="0"/>
              <a:t>: </a:t>
            </a:r>
            <a:endParaRPr lang="ro-RO" sz="1900" dirty="0" smtClean="0"/>
          </a:p>
          <a:p>
            <a:pPr marL="731520" lvl="1" algn="just">
              <a:defRPr/>
            </a:pPr>
            <a:r>
              <a:rPr lang="en-US" sz="1900" dirty="0" err="1" smtClean="0"/>
              <a:t>alternativ</a:t>
            </a:r>
            <a:r>
              <a:rPr lang="ro-RO" sz="1900" dirty="0" smtClean="0"/>
              <a:t>ă accesibilă a </a:t>
            </a:r>
            <a:r>
              <a:rPr lang="ro-RO" sz="1900" dirty="0" smtClean="0"/>
              <a:t>smart-boardurilor</a:t>
            </a:r>
          </a:p>
          <a:p>
            <a:pPr marL="731520" lvl="1" algn="just">
              <a:defRPr/>
            </a:pPr>
            <a:r>
              <a:rPr lang="ro-RO" sz="1900" dirty="0" smtClean="0"/>
              <a:t>randamentul </a:t>
            </a:r>
            <a:r>
              <a:rPr lang="ro-RO" sz="1900" dirty="0" smtClean="0"/>
              <a:t>predării </a:t>
            </a:r>
            <a:r>
              <a:rPr lang="ro-RO" sz="1900" dirty="0" smtClean="0"/>
              <a:t>cursurilor</a:t>
            </a:r>
          </a:p>
          <a:p>
            <a:pPr marL="731520" lvl="1" algn="just">
              <a:defRPr/>
            </a:pPr>
            <a:r>
              <a:rPr lang="ro-RO" sz="1900" dirty="0" smtClean="0"/>
              <a:t>digitalizarea </a:t>
            </a:r>
            <a:r>
              <a:rPr lang="ro-RO" sz="1900" dirty="0" smtClean="0"/>
              <a:t>parțială a procesului de </a:t>
            </a:r>
            <a:r>
              <a:rPr lang="ro-RO" sz="1900" dirty="0" smtClean="0"/>
              <a:t>predare</a:t>
            </a:r>
          </a:p>
          <a:p>
            <a:pPr marL="731520" lvl="1" algn="just">
              <a:defRPr/>
            </a:pPr>
            <a:r>
              <a:rPr lang="ro-RO" sz="1900" dirty="0" smtClean="0"/>
              <a:t>suport </a:t>
            </a:r>
            <a:r>
              <a:rPr lang="ro-RO" sz="1900" dirty="0" smtClean="0"/>
              <a:t>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 smtClean="0"/>
              <a:t>/21</a:t>
            </a:r>
            <a:endParaRPr lang="en-US" dirty="0"/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048000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0480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057400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alc</a:t>
            </a:r>
            <a:r>
              <a:rPr lang="ro-RO" b="1" dirty="0" smtClean="0"/>
              <a:t>ătuit din 3 subsisteme: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web/foto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 smtClean="0">
                <a:solidFill>
                  <a:srgbClr val="C00000"/>
                </a:solidFill>
              </a:rPr>
              <a:t>		</a:t>
            </a:r>
            <a:r>
              <a:rPr lang="ro-RO" dirty="0" smtClean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Android –</a:t>
            </a:r>
            <a:r>
              <a:rPr lang="en-US" dirty="0" smtClean="0"/>
              <a:t>”</a:t>
            </a:r>
            <a:r>
              <a:rPr lang="en-US" dirty="0" err="1" smtClean="0"/>
              <a:t>telecomanda</a:t>
            </a:r>
            <a:r>
              <a:rPr lang="en-US" dirty="0" smtClean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799" y="19812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Aplica</a:t>
            </a:r>
            <a:r>
              <a:rPr lang="ro-RO" sz="2000" dirty="0" smtClean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Biblioteci </a:t>
            </a:r>
            <a:r>
              <a:rPr lang="ro-RO" sz="1400" dirty="0" smtClean="0"/>
              <a:t>speciale: Aforge</a:t>
            </a:r>
            <a:r>
              <a:rPr lang="en-US" sz="1400" dirty="0" err="1" smtClean="0"/>
              <a:t>.Net</a:t>
            </a:r>
            <a:r>
              <a:rPr lang="ro-RO" sz="1400" dirty="0" smtClean="0"/>
              <a:t>, </a:t>
            </a:r>
            <a:r>
              <a:rPr lang="ro-RO" sz="1400" dirty="0" smtClean="0"/>
              <a:t>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 smtClean="0"/>
          </a:p>
          <a:p>
            <a:pPr lvl="2">
              <a:lnSpc>
                <a:spcPct val="150000"/>
              </a:lnSpc>
            </a:pPr>
            <a:endParaRPr lang="ro-RO" sz="1400" dirty="0" smtClean="0"/>
          </a:p>
          <a:p>
            <a:pPr>
              <a:lnSpc>
                <a:spcPct val="150000"/>
              </a:lnSpc>
            </a:pPr>
            <a:r>
              <a:rPr lang="ro-RO" sz="2000" dirty="0" smtClean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Android, Android Studio</a:t>
            </a:r>
            <a:endParaRPr lang="ro-RO" sz="1700" dirty="0" smtClean="0"/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ro-RO" smtClean="0"/>
              <a:t> of 10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 smtClean="0">
                <a:solidFill>
                  <a:srgbClr val="0070C0"/>
                </a:solidFill>
              </a:rPr>
              <a:t>3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Tehnologii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folosite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 smtClean="0"/>
              <a:t>Aplica</a:t>
            </a:r>
            <a:r>
              <a:rPr lang="ro-RO" sz="2000" b="1" dirty="0" smtClean="0"/>
              <a:t>ția pe microcontroler</a:t>
            </a:r>
          </a:p>
          <a:p>
            <a:pPr lvl="1"/>
            <a:r>
              <a:rPr lang="ro-RO" dirty="0" smtClean="0"/>
              <a:t>Arduino Uno </a:t>
            </a:r>
          </a:p>
          <a:p>
            <a:pPr lvl="1"/>
            <a:r>
              <a:rPr lang="ro-RO" dirty="0" smtClean="0"/>
              <a:t>Modul Bluetooth HC-05</a:t>
            </a:r>
          </a:p>
          <a:p>
            <a:pPr lvl="1"/>
            <a:r>
              <a:rPr lang="ro-RO" dirty="0" smtClean="0"/>
              <a:t>C++ 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b="1" dirty="0" smtClean="0"/>
              <a:t>Protocoale</a:t>
            </a:r>
          </a:p>
          <a:p>
            <a:pPr lvl="1"/>
            <a:r>
              <a:rPr lang="ro-RO" dirty="0" smtClean="0"/>
              <a:t>USB</a:t>
            </a:r>
          </a:p>
          <a:p>
            <a:pPr lvl="1"/>
            <a:r>
              <a:rPr lang="ro-RO" dirty="0" smtClean="0"/>
              <a:t>Bluetoo</a:t>
            </a:r>
            <a:r>
              <a:rPr lang="en-US" dirty="0" smtClean="0"/>
              <a:t>t</a:t>
            </a:r>
            <a:r>
              <a:rPr lang="ro-RO" dirty="0" smtClean="0"/>
              <a:t>h </a:t>
            </a:r>
          </a:p>
          <a:p>
            <a:pPr lvl="1"/>
            <a:r>
              <a:rPr lang="ro-RO" dirty="0" smtClean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ro-RO" smtClean="0"/>
              <a:t> of 10</a:t>
            </a:r>
            <a:endParaRPr lang="en-US" dirty="0"/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685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066800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200400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45720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4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ro-RO" smtClean="0"/>
              <a:t> of 10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1790</TotalTime>
  <Words>1194</Words>
  <Application>Microsoft Office PowerPoint</Application>
  <PresentationFormat>On-screen Show (4:3)</PresentationFormat>
  <Paragraphs>326</Paragraphs>
  <Slides>35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Oriel</vt:lpstr>
      <vt:lpstr>-Proiect de Diplomă-   Aplicație Desktop și mobilă pentru fotografierea, editarea și afișarea cursurilor proiectate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6. Concluzii</vt:lpstr>
      <vt:lpstr>Situaţii de studiu relevante</vt:lpstr>
      <vt:lpstr>Tehnici de clarificare a problemei</vt:lpstr>
      <vt:lpstr>Tehnici de clarificare a problemei</vt:lpstr>
      <vt:lpstr>Tehnici de clarificare a problemei</vt:lpstr>
      <vt:lpstr>Tehnici de clarificare a problemei</vt:lpstr>
      <vt:lpstr>Metode de analiză a cauzelor și generare de idei</vt:lpstr>
      <vt:lpstr>Metode de analiză a cauzelor și generare de idei</vt:lpstr>
      <vt:lpstr>Tehnici pentru trierea ideilor/ găsirea soluţiilor  </vt:lpstr>
      <vt:lpstr>2.Managementul Inovației</vt:lpstr>
      <vt:lpstr>Prezentarea idei de produs/serviciu inovant</vt:lpstr>
      <vt:lpstr>Studiu de prefezabilitate</vt:lpstr>
      <vt:lpstr>Studiu de prefezabilitate</vt:lpstr>
      <vt:lpstr>Studiu de prefezabilitate</vt:lpstr>
      <vt:lpstr>Studiu de prefezabilitate</vt:lpstr>
      <vt:lpstr>Studiu de prefezabilitate</vt:lpstr>
      <vt:lpstr>Concluzii</vt:lpstr>
      <vt:lpstr>Mulțumesc pentru atenție!   Întrebări ... </vt:lpstr>
      <vt:lpstr>Tehnici pentru trierea ideilor/ găsirea soluţiilor</vt:lpstr>
      <vt:lpstr>Metode de analiză a cauzelor și generare de idei</vt:lpstr>
      <vt:lpstr>Metode de analiză a cauzelor și generare de idei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46</cp:revision>
  <dcterms:created xsi:type="dcterms:W3CDTF">2006-08-16T00:00:00Z</dcterms:created>
  <dcterms:modified xsi:type="dcterms:W3CDTF">2018-06-21T20:41:54Z</dcterms:modified>
</cp:coreProperties>
</file>